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9.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257" r:id="rId3"/>
    <p:sldId id="258" r:id="rId4"/>
    <p:sldId id="283" r:id="rId5"/>
    <p:sldId id="259" r:id="rId6"/>
    <p:sldId id="260" r:id="rId7"/>
    <p:sldId id="261" r:id="rId8"/>
    <p:sldId id="262" r:id="rId9"/>
    <p:sldId id="281" r:id="rId10"/>
    <p:sldId id="282" r:id="rId11"/>
    <p:sldId id="284" r:id="rId12"/>
    <p:sldId id="265" r:id="rId13"/>
    <p:sldId id="286" r:id="rId14"/>
    <p:sldId id="285" r:id="rId15"/>
    <p:sldId id="266" r:id="rId16"/>
    <p:sldId id="273" r:id="rId17"/>
    <p:sldId id="276" r:id="rId18"/>
    <p:sldId id="274" r:id="rId19"/>
    <p:sldId id="275" r:id="rId20"/>
    <p:sldId id="267" r:id="rId21"/>
    <p:sldId id="277" r:id="rId22"/>
    <p:sldId id="268" r:id="rId23"/>
    <p:sldId id="269" r:id="rId24"/>
    <p:sldId id="279" r:id="rId25"/>
    <p:sldId id="280" r:id="rId26"/>
    <p:sldId id="270" r:id="rId27"/>
    <p:sldId id="27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79"/>
    <p:restoredTop sz="67893" autoAdjust="0"/>
  </p:normalViewPr>
  <p:slideViewPr>
    <p:cSldViewPr snapToGrid="0" snapToObjects="1">
      <p:cViewPr>
        <p:scale>
          <a:sx n="76" d="100"/>
          <a:sy n="76" d="100"/>
        </p:scale>
        <p:origin x="1072" y="-13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scatterChart>
        <c:scatterStyle val="smoothMarker"/>
        <c:varyColors val="0"/>
        <c:ser>
          <c:idx val="0"/>
          <c:order val="0"/>
          <c:tx>
            <c:strRef>
              <c:f>Sheet1!$B$1</c:f>
              <c:strCache>
                <c:ptCount val="1"/>
                <c:pt idx="0">
                  <c:v>Y-Value 1</c:v>
                </c:pt>
              </c:strCache>
            </c:strRef>
          </c:tx>
          <c:marker>
            <c:symbol val="none"/>
          </c:marker>
          <c:xVal>
            <c:numRef>
              <c:f>Sheet1!$A$2:$A$8</c:f>
              <c:numCache>
                <c:formatCode>General</c:formatCode>
                <c:ptCount val="7"/>
                <c:pt idx="0">
                  <c:v>0.0</c:v>
                </c:pt>
                <c:pt idx="1">
                  <c:v>1.0</c:v>
                </c:pt>
                <c:pt idx="2">
                  <c:v>2.0</c:v>
                </c:pt>
                <c:pt idx="3">
                  <c:v>3.0</c:v>
                </c:pt>
                <c:pt idx="4">
                  <c:v>4.0</c:v>
                </c:pt>
                <c:pt idx="5">
                  <c:v>5.0</c:v>
                </c:pt>
                <c:pt idx="6">
                  <c:v>6.0</c:v>
                </c:pt>
              </c:numCache>
            </c:numRef>
          </c:xVal>
          <c:yVal>
            <c:numRef>
              <c:f>Sheet1!$B$2:$B$8</c:f>
              <c:numCache>
                <c:formatCode>General</c:formatCode>
                <c:ptCount val="7"/>
                <c:pt idx="0">
                  <c:v>0.0</c:v>
                </c:pt>
                <c:pt idx="1">
                  <c:v>1.33</c:v>
                </c:pt>
                <c:pt idx="2">
                  <c:v>2.5</c:v>
                </c:pt>
                <c:pt idx="3">
                  <c:v>3.0</c:v>
                </c:pt>
                <c:pt idx="4">
                  <c:v>2.5</c:v>
                </c:pt>
                <c:pt idx="5">
                  <c:v>1.33</c:v>
                </c:pt>
                <c:pt idx="6">
                  <c:v>0.0</c:v>
                </c:pt>
              </c:numCache>
            </c:numRef>
          </c:yVal>
          <c:smooth val="1"/>
        </c:ser>
        <c:dLbls>
          <c:showLegendKey val="0"/>
          <c:showVal val="0"/>
          <c:showCatName val="0"/>
          <c:showSerName val="0"/>
          <c:showPercent val="0"/>
          <c:showBubbleSize val="0"/>
        </c:dLbls>
        <c:axId val="1875081872"/>
        <c:axId val="1875064704"/>
      </c:scatterChart>
      <c:valAx>
        <c:axId val="1875081872"/>
        <c:scaling>
          <c:orientation val="minMax"/>
          <c:max val="6.0"/>
        </c:scaling>
        <c:delete val="1"/>
        <c:axPos val="b"/>
        <c:majorGridlines/>
        <c:title>
          <c:tx>
            <c:rich>
              <a:bodyPr/>
              <a:lstStyle/>
              <a:p>
                <a:pPr>
                  <a:defRPr/>
                </a:pPr>
                <a:r>
                  <a:rPr lang="en-US" sz="2000" b="1" i="0" dirty="0" smtClean="0">
                    <a:latin typeface="Helvetica Neue Light" charset="0"/>
                    <a:ea typeface="Helvetica Neue Light" charset="0"/>
                    <a:cs typeface="Helvetica Neue Light" charset="0"/>
                  </a:rPr>
                  <a:t>Extent</a:t>
                </a:r>
                <a:r>
                  <a:rPr lang="en-US" sz="2000" b="1" i="0" baseline="0" dirty="0" smtClean="0">
                    <a:latin typeface="Helvetica Neue Light" charset="0"/>
                    <a:ea typeface="Helvetica Neue Light" charset="0"/>
                    <a:cs typeface="Helvetica Neue Light" charset="0"/>
                  </a:rPr>
                  <a:t> of Political Opportunity</a:t>
                </a:r>
                <a:endParaRPr lang="en-US" sz="2000" b="1" i="0" dirty="0">
                  <a:latin typeface="Helvetica Neue Light" charset="0"/>
                  <a:ea typeface="Helvetica Neue Light" charset="0"/>
                  <a:cs typeface="Helvetica Neue Light" charset="0"/>
                </a:endParaRPr>
              </a:p>
            </c:rich>
          </c:tx>
          <c:layout>
            <c:manualLayout>
              <c:xMode val="edge"/>
              <c:yMode val="edge"/>
              <c:x val="0.400465636239914"/>
              <c:y val="0.930971596541995"/>
            </c:manualLayout>
          </c:layout>
          <c:overlay val="0"/>
        </c:title>
        <c:numFmt formatCode="General" sourceLinked="1"/>
        <c:majorTickMark val="out"/>
        <c:minorTickMark val="none"/>
        <c:tickLblPos val="nextTo"/>
        <c:crossAx val="1875064704"/>
        <c:crosses val="autoZero"/>
        <c:crossBetween val="midCat"/>
        <c:majorUnit val="6.0"/>
      </c:valAx>
      <c:valAx>
        <c:axId val="1875064704"/>
        <c:scaling>
          <c:orientation val="minMax"/>
        </c:scaling>
        <c:delete val="1"/>
        <c:axPos val="l"/>
        <c:majorGridlines/>
        <c:title>
          <c:tx>
            <c:rich>
              <a:bodyPr rot="0" vert="horz"/>
              <a:lstStyle/>
              <a:p>
                <a:pPr>
                  <a:defRPr/>
                </a:pPr>
                <a:r>
                  <a:rPr lang="en-US" sz="2000" b="1" i="0" dirty="0" smtClean="0">
                    <a:latin typeface="Helvetica Neue Light" charset="0"/>
                    <a:ea typeface="Helvetica Neue Light" charset="0"/>
                    <a:cs typeface="Helvetica Neue Light" charset="0"/>
                  </a:rPr>
                  <a:t>Incidence of Protest</a:t>
                </a:r>
                <a:endParaRPr lang="en-US" sz="2000" b="1" i="0" dirty="0">
                  <a:latin typeface="Helvetica Neue Light" charset="0"/>
                  <a:ea typeface="Helvetica Neue Light" charset="0"/>
                  <a:cs typeface="Helvetica Neue Light" charset="0"/>
                </a:endParaRPr>
              </a:p>
            </c:rich>
          </c:tx>
          <c:layout>
            <c:manualLayout>
              <c:xMode val="edge"/>
              <c:yMode val="edge"/>
              <c:x val="0.0"/>
              <c:y val="0.400666333330608"/>
            </c:manualLayout>
          </c:layout>
          <c:overlay val="0"/>
        </c:title>
        <c:numFmt formatCode="General" sourceLinked="1"/>
        <c:majorTickMark val="out"/>
        <c:minorTickMark val="none"/>
        <c:tickLblPos val="nextTo"/>
        <c:crossAx val="1875081872"/>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scatterChart>
        <c:scatterStyle val="smoothMarker"/>
        <c:varyColors val="0"/>
        <c:ser>
          <c:idx val="0"/>
          <c:order val="0"/>
          <c:tx>
            <c:strRef>
              <c:f>Sheet1!$B$1</c:f>
              <c:strCache>
                <c:ptCount val="1"/>
                <c:pt idx="0">
                  <c:v>Y-Value 1</c:v>
                </c:pt>
              </c:strCache>
            </c:strRef>
          </c:tx>
          <c:marker>
            <c:symbol val="none"/>
          </c:marker>
          <c:xVal>
            <c:numRef>
              <c:f>Sheet1!$A$2:$A$8</c:f>
              <c:numCache>
                <c:formatCode>General</c:formatCode>
                <c:ptCount val="7"/>
                <c:pt idx="0">
                  <c:v>0.0</c:v>
                </c:pt>
                <c:pt idx="1">
                  <c:v>1.0</c:v>
                </c:pt>
                <c:pt idx="2">
                  <c:v>2.0</c:v>
                </c:pt>
                <c:pt idx="3">
                  <c:v>3.0</c:v>
                </c:pt>
                <c:pt idx="4">
                  <c:v>4.0</c:v>
                </c:pt>
                <c:pt idx="5">
                  <c:v>5.0</c:v>
                </c:pt>
                <c:pt idx="6">
                  <c:v>6.0</c:v>
                </c:pt>
              </c:numCache>
            </c:numRef>
          </c:xVal>
          <c:yVal>
            <c:numRef>
              <c:f>Sheet1!$B$2:$B$8</c:f>
              <c:numCache>
                <c:formatCode>General</c:formatCode>
                <c:ptCount val="7"/>
                <c:pt idx="0">
                  <c:v>0.0</c:v>
                </c:pt>
                <c:pt idx="1">
                  <c:v>1.33</c:v>
                </c:pt>
                <c:pt idx="2">
                  <c:v>2.5</c:v>
                </c:pt>
                <c:pt idx="3">
                  <c:v>3.0</c:v>
                </c:pt>
                <c:pt idx="4">
                  <c:v>2.5</c:v>
                </c:pt>
                <c:pt idx="5">
                  <c:v>1.33</c:v>
                </c:pt>
                <c:pt idx="6">
                  <c:v>0.0</c:v>
                </c:pt>
              </c:numCache>
            </c:numRef>
          </c:yVal>
          <c:smooth val="1"/>
        </c:ser>
        <c:dLbls>
          <c:showLegendKey val="0"/>
          <c:showVal val="0"/>
          <c:showCatName val="0"/>
          <c:showSerName val="0"/>
          <c:showPercent val="0"/>
          <c:showBubbleSize val="0"/>
        </c:dLbls>
        <c:axId val="1874955184"/>
        <c:axId val="1874949152"/>
      </c:scatterChart>
      <c:valAx>
        <c:axId val="1874955184"/>
        <c:scaling>
          <c:orientation val="minMax"/>
          <c:max val="6.0"/>
        </c:scaling>
        <c:delete val="1"/>
        <c:axPos val="b"/>
        <c:majorGridlines/>
        <c:title>
          <c:tx>
            <c:rich>
              <a:bodyPr/>
              <a:lstStyle/>
              <a:p>
                <a:pPr>
                  <a:defRPr/>
                </a:pPr>
                <a:r>
                  <a:rPr lang="en-US" sz="2000" b="1" i="0" dirty="0" smtClean="0">
                    <a:latin typeface="Helvetica Neue Light" charset="0"/>
                    <a:ea typeface="Helvetica Neue Light" charset="0"/>
                    <a:cs typeface="Helvetica Neue Light" charset="0"/>
                  </a:rPr>
                  <a:t>Extent</a:t>
                </a:r>
                <a:r>
                  <a:rPr lang="en-US" sz="2000" b="1" i="0" baseline="0" dirty="0" smtClean="0">
                    <a:latin typeface="Helvetica Neue Light" charset="0"/>
                    <a:ea typeface="Helvetica Neue Light" charset="0"/>
                    <a:cs typeface="Helvetica Neue Light" charset="0"/>
                  </a:rPr>
                  <a:t> of Political Opportunity</a:t>
                </a:r>
                <a:endParaRPr lang="en-US" sz="2000" b="1" i="0" dirty="0">
                  <a:latin typeface="Helvetica Neue Light" charset="0"/>
                  <a:ea typeface="Helvetica Neue Light" charset="0"/>
                  <a:cs typeface="Helvetica Neue Light" charset="0"/>
                </a:endParaRPr>
              </a:p>
            </c:rich>
          </c:tx>
          <c:layout>
            <c:manualLayout>
              <c:xMode val="edge"/>
              <c:yMode val="edge"/>
              <c:x val="0.400465636239914"/>
              <c:y val="0.930971596541995"/>
            </c:manualLayout>
          </c:layout>
          <c:overlay val="0"/>
        </c:title>
        <c:numFmt formatCode="General" sourceLinked="1"/>
        <c:majorTickMark val="out"/>
        <c:minorTickMark val="none"/>
        <c:tickLblPos val="nextTo"/>
        <c:crossAx val="1874949152"/>
        <c:crosses val="autoZero"/>
        <c:crossBetween val="midCat"/>
        <c:majorUnit val="6.0"/>
      </c:valAx>
      <c:valAx>
        <c:axId val="1874949152"/>
        <c:scaling>
          <c:orientation val="minMax"/>
        </c:scaling>
        <c:delete val="1"/>
        <c:axPos val="l"/>
        <c:majorGridlines/>
        <c:title>
          <c:tx>
            <c:rich>
              <a:bodyPr rot="0" vert="horz"/>
              <a:lstStyle/>
              <a:p>
                <a:pPr>
                  <a:defRPr/>
                </a:pPr>
                <a:r>
                  <a:rPr lang="en-US" sz="2000" b="1" i="0" dirty="0" smtClean="0">
                    <a:latin typeface="Helvetica Neue Light" charset="0"/>
                    <a:ea typeface="Helvetica Neue Light" charset="0"/>
                    <a:cs typeface="Helvetica Neue Light" charset="0"/>
                  </a:rPr>
                  <a:t>Incidence of Protest</a:t>
                </a:r>
                <a:endParaRPr lang="en-US" sz="2000" b="1" i="0" dirty="0">
                  <a:latin typeface="Helvetica Neue Light" charset="0"/>
                  <a:ea typeface="Helvetica Neue Light" charset="0"/>
                  <a:cs typeface="Helvetica Neue Light" charset="0"/>
                </a:endParaRPr>
              </a:p>
            </c:rich>
          </c:tx>
          <c:layout>
            <c:manualLayout>
              <c:xMode val="edge"/>
              <c:yMode val="edge"/>
              <c:x val="0.0"/>
              <c:y val="0.400666333330608"/>
            </c:manualLayout>
          </c:layout>
          <c:overlay val="0"/>
        </c:title>
        <c:numFmt formatCode="General" sourceLinked="1"/>
        <c:majorTickMark val="out"/>
        <c:minorTickMark val="none"/>
        <c:tickLblPos val="nextTo"/>
        <c:crossAx val="187495518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scatterChart>
        <c:scatterStyle val="smoothMarker"/>
        <c:varyColors val="0"/>
        <c:ser>
          <c:idx val="0"/>
          <c:order val="0"/>
          <c:tx>
            <c:strRef>
              <c:f>Sheet1!$B$1</c:f>
              <c:strCache>
                <c:ptCount val="1"/>
                <c:pt idx="0">
                  <c:v>Y-Value 1</c:v>
                </c:pt>
              </c:strCache>
            </c:strRef>
          </c:tx>
          <c:marker>
            <c:symbol val="none"/>
          </c:marker>
          <c:xVal>
            <c:numRef>
              <c:f>Sheet1!$A$2:$A$8</c:f>
              <c:numCache>
                <c:formatCode>General</c:formatCode>
                <c:ptCount val="7"/>
                <c:pt idx="0">
                  <c:v>0.0</c:v>
                </c:pt>
                <c:pt idx="1">
                  <c:v>1.0</c:v>
                </c:pt>
                <c:pt idx="2">
                  <c:v>2.0</c:v>
                </c:pt>
                <c:pt idx="3">
                  <c:v>3.0</c:v>
                </c:pt>
                <c:pt idx="4">
                  <c:v>4.0</c:v>
                </c:pt>
                <c:pt idx="5">
                  <c:v>5.0</c:v>
                </c:pt>
                <c:pt idx="6">
                  <c:v>6.0</c:v>
                </c:pt>
              </c:numCache>
            </c:numRef>
          </c:xVal>
          <c:yVal>
            <c:numRef>
              <c:f>Sheet1!$B$2:$B$8</c:f>
              <c:numCache>
                <c:formatCode>General</c:formatCode>
                <c:ptCount val="7"/>
                <c:pt idx="0">
                  <c:v>0.0</c:v>
                </c:pt>
                <c:pt idx="1">
                  <c:v>1.33</c:v>
                </c:pt>
                <c:pt idx="2">
                  <c:v>2.5</c:v>
                </c:pt>
                <c:pt idx="3">
                  <c:v>3.0</c:v>
                </c:pt>
                <c:pt idx="4">
                  <c:v>2.5</c:v>
                </c:pt>
                <c:pt idx="5">
                  <c:v>1.33</c:v>
                </c:pt>
                <c:pt idx="6">
                  <c:v>0.0</c:v>
                </c:pt>
              </c:numCache>
            </c:numRef>
          </c:yVal>
          <c:smooth val="1"/>
        </c:ser>
        <c:dLbls>
          <c:showLegendKey val="0"/>
          <c:showVal val="0"/>
          <c:showCatName val="0"/>
          <c:showSerName val="0"/>
          <c:showPercent val="0"/>
          <c:showBubbleSize val="0"/>
        </c:dLbls>
        <c:axId val="1851463440"/>
        <c:axId val="1851380464"/>
      </c:scatterChart>
      <c:valAx>
        <c:axId val="1851463440"/>
        <c:scaling>
          <c:orientation val="minMax"/>
          <c:max val="6.0"/>
        </c:scaling>
        <c:delete val="1"/>
        <c:axPos val="b"/>
        <c:majorGridlines/>
        <c:title>
          <c:tx>
            <c:rich>
              <a:bodyPr/>
              <a:lstStyle/>
              <a:p>
                <a:pPr>
                  <a:defRPr/>
                </a:pPr>
                <a:r>
                  <a:rPr lang="en-US" sz="2000" b="1" i="0" dirty="0" smtClean="0">
                    <a:latin typeface="Helvetica Neue Light" charset="0"/>
                    <a:ea typeface="Helvetica Neue Light" charset="0"/>
                    <a:cs typeface="Helvetica Neue Light" charset="0"/>
                  </a:rPr>
                  <a:t>Extent</a:t>
                </a:r>
                <a:r>
                  <a:rPr lang="en-US" sz="2000" b="1" i="0" baseline="0" dirty="0" smtClean="0">
                    <a:latin typeface="Helvetica Neue Light" charset="0"/>
                    <a:ea typeface="Helvetica Neue Light" charset="0"/>
                    <a:cs typeface="Helvetica Neue Light" charset="0"/>
                  </a:rPr>
                  <a:t> of Political Opportunity</a:t>
                </a:r>
                <a:endParaRPr lang="en-US" sz="2000" b="1" i="0" dirty="0">
                  <a:latin typeface="Helvetica Neue Light" charset="0"/>
                  <a:ea typeface="Helvetica Neue Light" charset="0"/>
                  <a:cs typeface="Helvetica Neue Light" charset="0"/>
                </a:endParaRPr>
              </a:p>
            </c:rich>
          </c:tx>
          <c:layout>
            <c:manualLayout>
              <c:xMode val="edge"/>
              <c:yMode val="edge"/>
              <c:x val="0.400465636239914"/>
              <c:y val="0.930971596541995"/>
            </c:manualLayout>
          </c:layout>
          <c:overlay val="0"/>
        </c:title>
        <c:numFmt formatCode="General" sourceLinked="1"/>
        <c:majorTickMark val="out"/>
        <c:minorTickMark val="none"/>
        <c:tickLblPos val="nextTo"/>
        <c:crossAx val="1851380464"/>
        <c:crosses val="autoZero"/>
        <c:crossBetween val="midCat"/>
        <c:majorUnit val="6.0"/>
      </c:valAx>
      <c:valAx>
        <c:axId val="1851380464"/>
        <c:scaling>
          <c:orientation val="minMax"/>
        </c:scaling>
        <c:delete val="1"/>
        <c:axPos val="l"/>
        <c:majorGridlines/>
        <c:title>
          <c:tx>
            <c:rich>
              <a:bodyPr rot="0" vert="horz"/>
              <a:lstStyle/>
              <a:p>
                <a:pPr>
                  <a:defRPr/>
                </a:pPr>
                <a:r>
                  <a:rPr lang="en-US" sz="2000" b="1" i="0" dirty="0" smtClean="0">
                    <a:latin typeface="Helvetica Neue Light" charset="0"/>
                    <a:ea typeface="Helvetica Neue Light" charset="0"/>
                    <a:cs typeface="Helvetica Neue Light" charset="0"/>
                  </a:rPr>
                  <a:t>Incidence of Protest</a:t>
                </a:r>
                <a:endParaRPr lang="en-US" sz="2000" b="1" i="0" dirty="0">
                  <a:latin typeface="Helvetica Neue Light" charset="0"/>
                  <a:ea typeface="Helvetica Neue Light" charset="0"/>
                  <a:cs typeface="Helvetica Neue Light" charset="0"/>
                </a:endParaRPr>
              </a:p>
            </c:rich>
          </c:tx>
          <c:layout>
            <c:manualLayout>
              <c:xMode val="edge"/>
              <c:yMode val="edge"/>
              <c:x val="0.0"/>
              <c:y val="0.400666333330608"/>
            </c:manualLayout>
          </c:layout>
          <c:overlay val="0"/>
        </c:title>
        <c:numFmt formatCode="General" sourceLinked="1"/>
        <c:majorTickMark val="out"/>
        <c:minorTickMark val="none"/>
        <c:tickLblPos val="nextTo"/>
        <c:crossAx val="1851463440"/>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0A628C-3A88-A046-ADB6-94E1AC952BEE}" type="datetimeFigureOut">
              <a:rPr lang="en-US" smtClean="0"/>
              <a:t>9/6/17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8C5357-7B6C-5F4E-BEC1-9FC945D30460}" type="slidenum">
              <a:rPr lang="en-US" smtClean="0"/>
              <a:t>‹#›</a:t>
            </a:fld>
            <a:endParaRPr lang="en-US"/>
          </a:p>
        </p:txBody>
      </p:sp>
    </p:spTree>
    <p:extLst>
      <p:ext uri="{BB962C8B-B14F-4D97-AF65-F5344CB8AC3E}">
        <p14:creationId xmlns:p14="http://schemas.microsoft.com/office/powerpoint/2010/main" val="34840896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Through media or protest</a:t>
            </a:r>
          </a:p>
          <a:p>
            <a:endParaRPr lang="en-US" dirty="0" smtClean="0"/>
          </a:p>
          <a:p>
            <a:r>
              <a:rPr lang="en-US" dirty="0" smtClean="0"/>
              <a:t>Tiananmen square</a:t>
            </a:r>
            <a:r>
              <a:rPr lang="en-US" baseline="0" dirty="0" smtClean="0"/>
              <a:t> protest: https://</a:t>
            </a:r>
            <a:r>
              <a:rPr lang="en-US" baseline="0" dirty="0" err="1" smtClean="0"/>
              <a:t>www.youtube.com</a:t>
            </a:r>
            <a:r>
              <a:rPr lang="en-US" baseline="0" dirty="0" smtClean="0"/>
              <a:t>/</a:t>
            </a:r>
            <a:r>
              <a:rPr lang="en-US" baseline="0" dirty="0" err="1" smtClean="0"/>
              <a:t>watch?v</a:t>
            </a:r>
            <a:r>
              <a:rPr lang="en-US" baseline="0" dirty="0" smtClean="0"/>
              <a:t>=r9AvUuEPgvA</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3</a:t>
            </a:fld>
            <a:endParaRPr lang="en-US"/>
          </a:p>
        </p:txBody>
      </p:sp>
    </p:spTree>
    <p:extLst>
      <p:ext uri="{BB962C8B-B14F-4D97-AF65-F5344CB8AC3E}">
        <p14:creationId xmlns:p14="http://schemas.microsoft.com/office/powerpoint/2010/main" val="191810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Where there</a:t>
            </a:r>
            <a:r>
              <a:rPr lang="en-US" baseline="0" dirty="0" smtClean="0"/>
              <a:t> is stability/continuity in leadership and party unity, outside groups have fewer opportunities to push for change</a:t>
            </a:r>
          </a:p>
          <a:p>
            <a:endParaRPr lang="en-US" dirty="0" smtClean="0"/>
          </a:p>
          <a:p>
            <a:r>
              <a:rPr lang="en-US" dirty="0" smtClean="0"/>
              <a:t>Electoral volatility = shifts in party</a:t>
            </a:r>
            <a:r>
              <a:rPr lang="en-US" baseline="0" dirty="0" smtClean="0"/>
              <a:t> strength in the United States.</a:t>
            </a:r>
          </a:p>
          <a:p>
            <a:endParaRPr lang="en-US" baseline="0" dirty="0" smtClean="0"/>
          </a:p>
          <a:p>
            <a:r>
              <a:rPr lang="en-US" baseline="0" dirty="0" smtClean="0"/>
              <a:t>Changes in parties’ electoral strength in both 1930s and 1960s encouraged organized labor, blacks, and other marginalized Americans to press for changes in party strategies for bringing these groups into the political arena.</a:t>
            </a:r>
          </a:p>
          <a:p>
            <a:endParaRPr lang="en-US" baseline="0" dirty="0" smtClean="0"/>
          </a:p>
          <a:p>
            <a:r>
              <a:rPr lang="en-US" dirty="0" smtClean="0"/>
              <a:t>Declining party strength and party</a:t>
            </a:r>
            <a:r>
              <a:rPr lang="en-US" baseline="0" dirty="0" smtClean="0"/>
              <a:t> instability in US make both parties more vulnerable to manipulation and impact by more extremist views and movements – much like control of party platform at party conventions (</a:t>
            </a:r>
            <a:r>
              <a:rPr lang="en-US" b="1" baseline="0" dirty="0" smtClean="0"/>
              <a:t>notable examples include the KKK of 1924, Tea Party/Religious Right of 2010 – banning abortion/same-sex marriage/distributive justice in 2000, 2004, and in 2010, Mississippi Freedom Democratic in Party in 1968 Dem convention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15</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Rapid</a:t>
            </a:r>
            <a:r>
              <a:rPr lang="en-US" baseline="0" dirty="0" smtClean="0"/>
              <a:t> and profound shift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16</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Rapid</a:t>
            </a:r>
            <a:r>
              <a:rPr lang="en-US" baseline="0" dirty="0" smtClean="0"/>
              <a:t> and profound shift, less open for left groups, more opportunity for right-wing groups to sway right-wing politicians</a:t>
            </a:r>
          </a:p>
          <a:p>
            <a:endParaRPr lang="en-US" baseline="0" dirty="0" smtClean="0"/>
          </a:p>
          <a:p>
            <a:r>
              <a:rPr lang="en-US" baseline="0" dirty="0" smtClean="0"/>
              <a:t>Senate = republican, house = democrat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17</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Rapid</a:t>
            </a:r>
            <a:r>
              <a:rPr lang="en-US" baseline="0" dirty="0" smtClean="0"/>
              <a:t> and </a:t>
            </a:r>
            <a:r>
              <a:rPr lang="en-US" baseline="0" smtClean="0"/>
              <a:t>profound shift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18</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Rapid</a:t>
            </a:r>
            <a:r>
              <a:rPr lang="en-US" baseline="0" dirty="0" smtClean="0"/>
              <a:t> and profound shift, less open for right groups, more opportunity for left-wing groups to sway left-wing politicians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right wing groups saw this as a treat, using threat as a mobilizer to create their own opportunities (elect right wing </a:t>
            </a:r>
            <a:r>
              <a:rPr lang="en-US" baseline="0" dirty="0" err="1" smtClean="0"/>
              <a:t>congressmembers</a:t>
            </a:r>
            <a:r>
              <a:rPr lang="en-US" baseline="0" dirty="0" smtClean="0"/>
              <a:t> to sway later</a:t>
            </a:r>
            <a:r>
              <a:rPr lang="is-IS" baseline="0" dirty="0" smtClean="0"/>
              <a:t>… TP)</a:t>
            </a:r>
            <a:endParaRPr lang="en-US" dirty="0" smtClean="0"/>
          </a:p>
          <a:p>
            <a:endParaRPr lang="en-US" dirty="0" smtClean="0"/>
          </a:p>
          <a:p>
            <a:r>
              <a:rPr lang="en-US" dirty="0" smtClean="0"/>
              <a:t>Senate &amp; house = democrat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19</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Movement </a:t>
            </a:r>
            <a:r>
              <a:rPr lang="en-US" baseline="0" dirty="0" smtClean="0"/>
              <a:t>grievances aren’t repressed because people inside the political system are sympathetic</a:t>
            </a:r>
          </a:p>
          <a:p>
            <a:endParaRPr lang="en-U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20</a:t>
            </a:fld>
            <a:endParaRPr lang="en-US"/>
          </a:p>
        </p:txBody>
      </p:sp>
    </p:spTree>
    <p:extLst>
      <p:ext uri="{BB962C8B-B14F-4D97-AF65-F5344CB8AC3E}">
        <p14:creationId xmlns:p14="http://schemas.microsoft.com/office/powerpoint/2010/main" val="2776297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Movement </a:t>
            </a:r>
            <a:r>
              <a:rPr lang="en-US" baseline="0" dirty="0" smtClean="0"/>
              <a:t>grievances aren’t repressed because people inside the political system are sympathetic</a:t>
            </a:r>
          </a:p>
          <a:p>
            <a:endParaRPr lang="en-U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21</a:t>
            </a:fld>
            <a:endParaRPr lang="en-US"/>
          </a:p>
        </p:txBody>
      </p:sp>
    </p:spTree>
    <p:extLst>
      <p:ext uri="{BB962C8B-B14F-4D97-AF65-F5344CB8AC3E}">
        <p14:creationId xmlns:p14="http://schemas.microsoft.com/office/powerpoint/2010/main" val="2776297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CRM surfaced after a decline</a:t>
            </a:r>
            <a:r>
              <a:rPr lang="en-US" baseline="0" dirty="0" smtClean="0"/>
              <a:t> in the South’s use of repressive measures to keep Blacks in their place</a:t>
            </a:r>
            <a:r>
              <a:rPr lang="is-IS" baseline="0" dirty="0" smtClean="0"/>
              <a:t>… </a:t>
            </a:r>
          </a:p>
          <a:p>
            <a:endParaRPr lang="is-IS" baseline="0" dirty="0" smtClean="0"/>
          </a:p>
          <a:p>
            <a:r>
              <a:rPr lang="en-US" baseline="0" dirty="0" smtClean="0"/>
              <a:t>W</a:t>
            </a:r>
            <a:r>
              <a:rPr lang="is-IS" baseline="0" dirty="0" smtClean="0"/>
              <a:t>e saw a significant decline in the number of lynchings of Blacks in the years preceding the movement, and an increase in federal protections of Blacks’ civil rights - which dampened the repressive inclinations of Southern social control agents (police, KKK, govt).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22</a:t>
            </a:fld>
            <a:endParaRPr lang="en-US"/>
          </a:p>
        </p:txBody>
      </p:sp>
    </p:spTree>
    <p:extLst>
      <p:ext uri="{BB962C8B-B14F-4D97-AF65-F5344CB8AC3E}">
        <p14:creationId xmlns:p14="http://schemas.microsoft.com/office/powerpoint/2010/main" val="876339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a:t>
            </a:r>
            <a:r>
              <a:rPr lang="en-US" baseline="0" dirty="0" smtClean="0"/>
              <a:t> of Akron in 1970 following Kent State Shootings</a:t>
            </a:r>
            <a:endParaRPr lang="is-IS" baseline="0" dirty="0" smtClean="0"/>
          </a:p>
          <a:p>
            <a:endParaRPr lang="is-IS" baseline="0" dirty="0" smtClean="0"/>
          </a:p>
          <a:p>
            <a:r>
              <a:rPr lang="is-IS" baseline="0" dirty="0" smtClean="0"/>
              <a:t>Almeida: study of two protest waves (1962 and 1981) in El Salvador. Found a sequential model of opportunity and threat – the organization building occurred during periods of liberalization and political opportunity provided the durable organizational infrastructure for mounting protest in the face of subsequent repression. When repression increased, there were mounting threats of loss of rights and freedoms and economic functioning that had grown during the period of liberalization... </a:t>
            </a:r>
            <a:r>
              <a:rPr lang="en-US" baseline="0" dirty="0" smtClean="0"/>
              <a:t>T</a:t>
            </a:r>
            <a:r>
              <a:rPr lang="is-IS" baseline="0" dirty="0" smtClean="0"/>
              <a:t>hus grievances associated with actual or threatened loss of what people thought was rightfully theirs increases the prospect of taking action... </a:t>
            </a:r>
            <a:r>
              <a:rPr lang="en-US" baseline="0" dirty="0" smtClean="0"/>
              <a:t>B</a:t>
            </a:r>
            <a:r>
              <a:rPr lang="is-IS" baseline="0" dirty="0" smtClean="0"/>
              <a:t>ecause inaction becomes more costly than action... </a:t>
            </a:r>
            <a:r>
              <a:rPr lang="en-US" baseline="0" dirty="0" smtClean="0"/>
              <a:t>T</a:t>
            </a:r>
            <a:r>
              <a:rPr lang="is-IS" baseline="0" dirty="0" smtClean="0"/>
              <a:t>hus the probability of mobilization DURING repression increases.</a:t>
            </a:r>
          </a:p>
          <a:p>
            <a:endParaRPr lang="is-IS" baseline="0" dirty="0" smtClean="0"/>
          </a:p>
          <a:p>
            <a:endParaRPr lang="is-I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23</a:t>
            </a:fld>
            <a:endParaRPr lang="en-US"/>
          </a:p>
        </p:txBody>
      </p:sp>
    </p:spTree>
    <p:extLst>
      <p:ext uri="{BB962C8B-B14F-4D97-AF65-F5344CB8AC3E}">
        <p14:creationId xmlns:p14="http://schemas.microsoft.com/office/powerpoint/2010/main" val="2147372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24</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Through media or protest</a:t>
            </a:r>
          </a:p>
          <a:p>
            <a:endParaRPr lang="en-US" dirty="0" smtClean="0"/>
          </a:p>
          <a:p>
            <a:r>
              <a:rPr lang="en-US" dirty="0" smtClean="0"/>
              <a:t>Tiananmen square</a:t>
            </a:r>
            <a:r>
              <a:rPr lang="en-US" baseline="0" dirty="0" smtClean="0"/>
              <a:t> protest: https://</a:t>
            </a:r>
            <a:r>
              <a:rPr lang="en-US" baseline="0" dirty="0" err="1" smtClean="0"/>
              <a:t>www.youtube.com</a:t>
            </a:r>
            <a:r>
              <a:rPr lang="en-US" baseline="0" dirty="0" smtClean="0"/>
              <a:t>/</a:t>
            </a:r>
            <a:r>
              <a:rPr lang="en-US" baseline="0" dirty="0" err="1" smtClean="0"/>
              <a:t>watch?v</a:t>
            </a:r>
            <a:r>
              <a:rPr lang="en-US" baseline="0" dirty="0" smtClean="0"/>
              <a:t>=r9AvUuEPgvA</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4</a:t>
            </a:fld>
            <a:endParaRPr lang="en-US"/>
          </a:p>
        </p:txBody>
      </p:sp>
    </p:spTree>
    <p:extLst>
      <p:ext uri="{BB962C8B-B14F-4D97-AF65-F5344CB8AC3E}">
        <p14:creationId xmlns:p14="http://schemas.microsoft.com/office/powerpoint/2010/main" val="1044180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Eric garner</a:t>
            </a:r>
          </a:p>
          <a:p>
            <a:r>
              <a:rPr lang="en-US" dirty="0" err="1" smtClean="0"/>
              <a:t>Philando</a:t>
            </a:r>
            <a:r>
              <a:rPr lang="en-US" dirty="0" smtClean="0"/>
              <a:t> </a:t>
            </a:r>
            <a:r>
              <a:rPr lang="en-US" dirty="0" err="1" smtClean="0"/>
              <a:t>castille</a:t>
            </a:r>
            <a:endParaRPr lang="en-US" dirty="0" smtClean="0"/>
          </a:p>
          <a:p>
            <a:r>
              <a:rPr lang="en-US" sz="1200" b="0" i="0" kern="1200" dirty="0" smtClean="0">
                <a:solidFill>
                  <a:schemeClr val="tx1"/>
                </a:solidFill>
                <a:effectLst/>
                <a:latin typeface="+mn-lt"/>
                <a:ea typeface="+mn-ea"/>
                <a:cs typeface="+mn-cs"/>
              </a:rPr>
              <a:t>Charles Kinsey</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25</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Repression can also come from countermovements: KKK repressing blacks with violence... </a:t>
            </a:r>
            <a:r>
              <a:rPr lang="en-US" baseline="0" dirty="0" smtClean="0"/>
              <a:t>A</a:t>
            </a:r>
            <a:r>
              <a:rPr lang="is-IS" baseline="0" dirty="0" smtClean="0"/>
              <a:t>nd coordinating with authorities to look the other way... </a:t>
            </a:r>
            <a:endParaRPr lang="en-US" dirty="0" smtClean="0"/>
          </a:p>
          <a:p>
            <a:endParaRPr lang="en-US" dirty="0" smtClean="0"/>
          </a:p>
          <a:p>
            <a:r>
              <a:rPr lang="en-US" dirty="0" smtClean="0"/>
              <a:t>Pro-choice</a:t>
            </a:r>
            <a:r>
              <a:rPr lang="en-US" baseline="0" dirty="0" smtClean="0"/>
              <a:t> mobilization: </a:t>
            </a:r>
            <a:r>
              <a:rPr lang="en-US" dirty="0" smtClean="0"/>
              <a:t>Abortion discourse in US and Germany</a:t>
            </a:r>
            <a:r>
              <a:rPr lang="is-IS" dirty="0" smtClean="0"/>
              <a:t>… it is enhanced in the US, and </a:t>
            </a:r>
            <a:r>
              <a:rPr lang="is-IS" b="1" dirty="0" smtClean="0"/>
              <a:t>silenced in Germany</a:t>
            </a:r>
            <a:r>
              <a:rPr lang="is-IS" dirty="0" smtClean="0"/>
              <a:t>...</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26</a:t>
            </a:fld>
            <a:endParaRPr lang="en-US"/>
          </a:p>
        </p:txBody>
      </p:sp>
    </p:spTree>
    <p:extLst>
      <p:ext uri="{BB962C8B-B14F-4D97-AF65-F5344CB8AC3E}">
        <p14:creationId xmlns:p14="http://schemas.microsoft.com/office/powerpoint/2010/main" val="3713033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signals can be interpreted differently</a:t>
            </a:r>
          </a:p>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27</a:t>
            </a:fld>
            <a:endParaRPr lang="en-US"/>
          </a:p>
        </p:txBody>
      </p:sp>
    </p:spTree>
    <p:extLst>
      <p:ext uri="{BB962C8B-B14F-4D97-AF65-F5344CB8AC3E}">
        <p14:creationId xmlns:p14="http://schemas.microsoft.com/office/powerpoint/2010/main" val="570845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Resources:</a:t>
            </a:r>
          </a:p>
          <a:p>
            <a:pPr lvl="1"/>
            <a:r>
              <a:rPr lang="en-US" dirty="0" smtClean="0"/>
              <a:t>Money, supplies</a:t>
            </a:r>
          </a:p>
          <a:p>
            <a:endParaRPr lang="en-US" dirty="0" smtClean="0"/>
          </a:p>
          <a:p>
            <a:r>
              <a:rPr lang="en-US" dirty="0" smtClean="0"/>
              <a:t>Spatial factors:</a:t>
            </a:r>
          </a:p>
          <a:p>
            <a:pPr lvl="1"/>
            <a:r>
              <a:rPr lang="en-US" dirty="0" smtClean="0"/>
              <a:t>Proximity of protestors to one another</a:t>
            </a:r>
          </a:p>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5</a:t>
            </a:fld>
            <a:endParaRPr lang="en-US"/>
          </a:p>
        </p:txBody>
      </p:sp>
    </p:spTree>
    <p:extLst>
      <p:ext uri="{BB962C8B-B14F-4D97-AF65-F5344CB8AC3E}">
        <p14:creationId xmlns:p14="http://schemas.microsoft.com/office/powerpoint/2010/main" val="198201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can imagine</a:t>
            </a:r>
            <a:r>
              <a:rPr lang="en-US" baseline="0" dirty="0" smtClean="0"/>
              <a:t> that it would be difficult for social movements to mobilize support in a political context that does not allow the free and open expression of grievances.</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6</a:t>
            </a:fld>
            <a:endParaRPr lang="en-US"/>
          </a:p>
        </p:txBody>
      </p:sp>
    </p:spTree>
    <p:extLst>
      <p:ext uri="{BB962C8B-B14F-4D97-AF65-F5344CB8AC3E}">
        <p14:creationId xmlns:p14="http://schemas.microsoft.com/office/powerpoint/2010/main" val="3652416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signals, however, are interpreted and acted on differently by different challengers</a:t>
            </a:r>
          </a:p>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7</a:t>
            </a:fld>
            <a:endParaRPr lang="en-US"/>
          </a:p>
        </p:txBody>
      </p:sp>
    </p:spTree>
    <p:extLst>
      <p:ext uri="{BB962C8B-B14F-4D97-AF65-F5344CB8AC3E}">
        <p14:creationId xmlns:p14="http://schemas.microsoft.com/office/powerpoint/2010/main" val="1167950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Where power to make administrative or</a:t>
            </a:r>
            <a:r>
              <a:rPr lang="en-US" baseline="0" dirty="0" smtClean="0"/>
              <a:t> bureaucratic decisions is concentrated, challengers are likely to have less influence.</a:t>
            </a:r>
          </a:p>
          <a:p>
            <a:endParaRPr lang="en-US" baseline="0" dirty="0" smtClean="0"/>
          </a:p>
          <a:p>
            <a:r>
              <a:rPr lang="en-US" baseline="0" smtClean="0"/>
              <a:t>Michael Lipsky</a:t>
            </a:r>
            <a:r>
              <a:rPr lang="en-US" baseline="0" dirty="0" smtClean="0"/>
              <a:t> says systems will be more or less open to challenges from specific groups (less so for blacks, gays, </a:t>
            </a:r>
            <a:r>
              <a:rPr lang="en-US" baseline="0" dirty="0" err="1" smtClean="0"/>
              <a:t>latinos</a:t>
            </a:r>
            <a:r>
              <a:rPr lang="en-US" baseline="0" dirty="0" smtClean="0"/>
              <a:t>, women, an other minorities, given their historical experiences in the American political system</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8</a:t>
            </a:fld>
            <a:endParaRPr lang="en-US"/>
          </a:p>
        </p:txBody>
      </p:sp>
    </p:spTree>
    <p:extLst>
      <p:ext uri="{BB962C8B-B14F-4D97-AF65-F5344CB8AC3E}">
        <p14:creationId xmlns:p14="http://schemas.microsoft.com/office/powerpoint/2010/main" val="537970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Peter </a:t>
            </a:r>
            <a:r>
              <a:rPr lang="en-US" dirty="0" err="1" smtClean="0"/>
              <a:t>Eisinger</a:t>
            </a:r>
            <a:r>
              <a:rPr lang="en-US" baseline="0" dirty="0" smtClean="0"/>
              <a:t> finds that protest occurred more readily in cities where the political structure was neither fully open nor fully closed – suggesting a curvilinear relationship.</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9</a:t>
            </a:fld>
            <a:endParaRPr lang="en-US"/>
          </a:p>
        </p:txBody>
      </p:sp>
    </p:spTree>
    <p:extLst>
      <p:ext uri="{BB962C8B-B14F-4D97-AF65-F5344CB8AC3E}">
        <p14:creationId xmlns:p14="http://schemas.microsoft.com/office/powerpoint/2010/main" val="29578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Peter </a:t>
            </a:r>
            <a:r>
              <a:rPr lang="en-US" dirty="0" err="1" smtClean="0"/>
              <a:t>Eisinger</a:t>
            </a:r>
            <a:r>
              <a:rPr lang="en-US" baseline="0" dirty="0" smtClean="0"/>
              <a:t> finds that protest occurred more readily in cities where the political structure was neither fully open nor fully closed – suggesting a curvilinear relationship.</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10</a:t>
            </a:fld>
            <a:endParaRPr lang="en-US"/>
          </a:p>
        </p:txBody>
      </p:sp>
    </p:spTree>
    <p:extLst>
      <p:ext uri="{BB962C8B-B14F-4D97-AF65-F5344CB8AC3E}">
        <p14:creationId xmlns:p14="http://schemas.microsoft.com/office/powerpoint/2010/main" val="637421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Peter </a:t>
            </a:r>
            <a:r>
              <a:rPr lang="en-US" dirty="0" err="1" smtClean="0"/>
              <a:t>Eisinger</a:t>
            </a:r>
            <a:r>
              <a:rPr lang="en-US" baseline="0" dirty="0" smtClean="0"/>
              <a:t> finds that protest occurred more readily in cities where the political structure was neither fully open nor fully closed – suggesting a curvilinear relationship.</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11</a:t>
            </a:fld>
            <a:endParaRPr lang="en-US"/>
          </a:p>
        </p:txBody>
      </p:sp>
    </p:spTree>
    <p:extLst>
      <p:ext uri="{BB962C8B-B14F-4D97-AF65-F5344CB8AC3E}">
        <p14:creationId xmlns:p14="http://schemas.microsoft.com/office/powerpoint/2010/main" val="952546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p:nvPr/>
        </p:nvSpPr>
        <p:spPr bwMode="white">
          <a:xfrm>
            <a:off x="0" y="5970588"/>
            <a:ext cx="12192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9"/>
          <p:cNvSpPr/>
          <p:nvPr/>
        </p:nvSpPr>
        <p:spPr>
          <a:xfrm>
            <a:off x="-12700" y="6053141"/>
            <a:ext cx="2999317"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latin typeface="Myriad Pro"/>
              <a:cs typeface="Myriad Pro"/>
            </a:endParaRPr>
          </a:p>
        </p:txBody>
      </p:sp>
      <p:sp>
        <p:nvSpPr>
          <p:cNvPr id="6" name="Rectangle 10"/>
          <p:cNvSpPr/>
          <p:nvPr/>
        </p:nvSpPr>
        <p:spPr>
          <a:xfrm>
            <a:off x="3145369" y="6043616"/>
            <a:ext cx="9046633"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1950">
                <a:solidFill>
                  <a:srgbClr val="FFFFFF"/>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smtClean="0"/>
              <a:t>Click to edit Master subtitle style</a:t>
            </a:r>
            <a:endParaRPr lang="en-US" dirty="0"/>
          </a:p>
        </p:txBody>
      </p:sp>
      <p:sp>
        <p:nvSpPr>
          <p:cNvPr id="7" name="Date Placeholder 27"/>
          <p:cNvSpPr>
            <a:spLocks noGrp="1"/>
          </p:cNvSpPr>
          <p:nvPr>
            <p:ph type="dt" sz="half" idx="10"/>
          </p:nvPr>
        </p:nvSpPr>
        <p:spPr>
          <a:xfrm>
            <a:off x="101600" y="6069013"/>
            <a:ext cx="2743200" cy="685800"/>
          </a:xfrm>
        </p:spPr>
        <p:txBody>
          <a:bodyPr>
            <a:noAutofit/>
          </a:bodyPr>
          <a:lstStyle>
            <a:lvl1pPr algn="ctr">
              <a:defRPr sz="1500" smtClean="0">
                <a:solidFill>
                  <a:srgbClr val="FFFFFF"/>
                </a:solidFill>
              </a:defRPr>
            </a:lvl1pPr>
          </a:lstStyle>
          <a:p>
            <a:fld id="{CD8FC472-944B-7248-8D19-135812046E51}" type="datetimeFigureOut">
              <a:rPr lang="en-US" smtClean="0"/>
              <a:t>9/6/17</a:t>
            </a:fld>
            <a:endParaRPr lang="en-US"/>
          </a:p>
        </p:txBody>
      </p:sp>
      <p:sp>
        <p:nvSpPr>
          <p:cNvPr id="10" name="Footer Placeholder 16"/>
          <p:cNvSpPr>
            <a:spLocks noGrp="1"/>
          </p:cNvSpPr>
          <p:nvPr>
            <p:ph type="ftr" sz="quarter" idx="11"/>
          </p:nvPr>
        </p:nvSpPr>
        <p:spPr>
          <a:xfrm>
            <a:off x="2781300" y="236541"/>
            <a:ext cx="7823200" cy="365125"/>
          </a:xfrm>
        </p:spPr>
        <p:txBody>
          <a:bodyPr/>
          <a:lstStyle>
            <a:lvl1pPr algn="r">
              <a:defRPr>
                <a:solidFill>
                  <a:schemeClr val="tx2"/>
                </a:solidFill>
              </a:defRPr>
            </a:lvl1p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CD8FC472-944B-7248-8D19-135812046E51}" type="datetimeFigureOut">
              <a:rPr lang="en-US" smtClean="0"/>
              <a:t>9/6/17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6"/>
          <p:cNvSpPr/>
          <p:nvPr/>
        </p:nvSpPr>
        <p:spPr bwMode="white">
          <a:xfrm>
            <a:off x="8128002"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2" name="Vertical Title 1"/>
          <p:cNvSpPr>
            <a:spLocks noGrp="1"/>
          </p:cNvSpPr>
          <p:nvPr>
            <p:ph type="title" orient="vert"/>
          </p:nvPr>
        </p:nvSpPr>
        <p:spPr>
          <a:xfrm>
            <a:off x="8737600" y="609603"/>
            <a:ext cx="27432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8737600" y="6248403"/>
            <a:ext cx="2946400" cy="365125"/>
          </a:xfrm>
        </p:spPr>
        <p:txBody>
          <a:bodyPr/>
          <a:lstStyle>
            <a:lvl1pPr>
              <a:defRPr/>
            </a:lvl1pPr>
          </a:lstStyle>
          <a:p>
            <a:fld id="{CD8FC472-944B-7248-8D19-135812046E51}" type="datetimeFigureOut">
              <a:rPr lang="en-US" smtClean="0"/>
              <a:t>9/6/17</a:t>
            </a:fld>
            <a:endParaRPr lang="en-US"/>
          </a:p>
        </p:txBody>
      </p:sp>
      <p:sp>
        <p:nvSpPr>
          <p:cNvPr id="8" name="Footer Placeholder 4"/>
          <p:cNvSpPr>
            <a:spLocks noGrp="1"/>
          </p:cNvSpPr>
          <p:nvPr>
            <p:ph type="ftr" sz="quarter" idx="11"/>
          </p:nvPr>
        </p:nvSpPr>
        <p:spPr>
          <a:xfrm>
            <a:off x="609602" y="6248403"/>
            <a:ext cx="7431617" cy="365125"/>
          </a:xfrm>
        </p:spPr>
        <p:txBody>
          <a:bodyPr/>
          <a:lstStyle>
            <a:lvl1pPr>
              <a:defRPr/>
            </a:lvl1pPr>
          </a:lstStyle>
          <a:p>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8" name="Content Placeholder 7"/>
          <p:cNvSpPr>
            <a:spLocks noGrp="1"/>
          </p:cNvSpPr>
          <p:nvPr>
            <p:ph sz="quarter" idx="1"/>
          </p:nvPr>
        </p:nvSpPr>
        <p:spPr>
          <a:xfrm>
            <a:off x="816864" y="1600200"/>
            <a:ext cx="10871200" cy="44958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13"/>
          <p:cNvSpPr>
            <a:spLocks noGrp="1"/>
          </p:cNvSpPr>
          <p:nvPr>
            <p:ph type="dt" sz="half" idx="10"/>
          </p:nvPr>
        </p:nvSpPr>
        <p:spPr/>
        <p:txBody>
          <a:bodyPr/>
          <a:lstStyle>
            <a:lvl1pPr>
              <a:defRPr/>
            </a:lvl1pPr>
          </a:lstStyle>
          <a:p>
            <a:fld id="{CD8FC472-944B-7248-8D19-135812046E51}" type="datetimeFigureOut">
              <a:rPr lang="en-US" smtClean="0"/>
              <a:t>9/6/17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3" name="Text Placeholder 2"/>
          <p:cNvSpPr>
            <a:spLocks noGrp="1"/>
          </p:cNvSpPr>
          <p:nvPr>
            <p:ph type="body" idx="1"/>
          </p:nvPr>
        </p:nvSpPr>
        <p:spPr>
          <a:xfrm>
            <a:off x="1828802" y="2743200"/>
            <a:ext cx="9497484" cy="1673225"/>
          </a:xfrm>
        </p:spPr>
        <p:txBody>
          <a:bodyPr/>
          <a:lstStyle>
            <a:lvl1pPr marL="0" indent="0">
              <a:buNone/>
              <a:defRPr sz="210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828800" y="1600200"/>
            <a:ext cx="10160000" cy="990600"/>
          </a:xfrm>
        </p:spPr>
        <p:txBody>
          <a:bodyPr/>
          <a:lstStyle>
            <a:lvl1pPr algn="l">
              <a:buNone/>
              <a:defRPr sz="3300" b="0" cap="none">
                <a:solidFill>
                  <a:srgbClr val="FFFFFF"/>
                </a:solidFill>
              </a:defRPr>
            </a:lvl1pPr>
          </a:lstStyle>
          <a:p>
            <a:r>
              <a:rPr lang="en-US" smtClean="0"/>
              <a:t>Click to edit Master title style</a:t>
            </a:r>
            <a:endParaRPr lang="en-US" dirty="0"/>
          </a:p>
        </p:txBody>
      </p:sp>
      <p:sp>
        <p:nvSpPr>
          <p:cNvPr id="7" name="Date Placeholder 11"/>
          <p:cNvSpPr>
            <a:spLocks noGrp="1"/>
          </p:cNvSpPr>
          <p:nvPr>
            <p:ph type="dt" sz="half" idx="10"/>
          </p:nvPr>
        </p:nvSpPr>
        <p:spPr/>
        <p:txBody>
          <a:bodyPr/>
          <a:lstStyle>
            <a:lvl1pPr>
              <a:defRPr/>
            </a:lvl1pPr>
          </a:lstStyle>
          <a:p>
            <a:fld id="{CD8FC472-944B-7248-8D19-135812046E51}" type="datetimeFigureOut">
              <a:rPr lang="en-US" smtClean="0"/>
              <a:t>9/6/17</a:t>
            </a:fld>
            <a:endParaRPr lang="en-US"/>
          </a:p>
        </p:txBody>
      </p:sp>
      <p:sp>
        <p:nvSpPr>
          <p:cNvPr id="9" name="Footer Placeholder 13"/>
          <p:cNvSpPr>
            <a:spLocks noGrp="1"/>
          </p:cNvSpPr>
          <p:nvPr>
            <p:ph type="ftr" sz="quarter" idx="12"/>
          </p:nvPr>
        </p:nvSpPr>
        <p:spPr/>
        <p:txBody>
          <a:bodyPr/>
          <a:lstStyle>
            <a:lvl1pPr>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9" name="Content Placeholder 8"/>
          <p:cNvSpPr>
            <a:spLocks noGrp="1"/>
          </p:cNvSpPr>
          <p:nvPr>
            <p:ph sz="quarter" idx="1"/>
          </p:nvPr>
        </p:nvSpPr>
        <p:spPr>
          <a:xfrm>
            <a:off x="812800"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6459868"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7"/>
          <p:cNvSpPr>
            <a:spLocks noGrp="1"/>
          </p:cNvSpPr>
          <p:nvPr>
            <p:ph type="dt" sz="half" idx="10"/>
          </p:nvPr>
        </p:nvSpPr>
        <p:spPr/>
        <p:txBody>
          <a:bodyPr rtlCol="0"/>
          <a:lstStyle>
            <a:lvl1pPr>
              <a:defRPr/>
            </a:lvl1pPr>
          </a:lstStyle>
          <a:p>
            <a:fld id="{CD8FC472-944B-7248-8D19-135812046E51}" type="datetimeFigureOut">
              <a:rPr lang="en-US" smtClean="0"/>
              <a:t>9/6/17</a:t>
            </a:fld>
            <a:endParaRPr lang="en-US"/>
          </a:p>
        </p:txBody>
      </p:sp>
      <p:sp>
        <p:nvSpPr>
          <p:cNvPr id="7" name="Footer Placeholder 11"/>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812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6400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fld id="{CD8FC472-944B-7248-8D19-135812046E51}" type="datetimeFigureOut">
              <a:rPr lang="en-US" smtClean="0"/>
              <a:t>9/6/17</a:t>
            </a:fld>
            <a:endParaRPr lang="en-US"/>
          </a:p>
        </p:txBody>
      </p:sp>
      <p:sp>
        <p:nvSpPr>
          <p:cNvPr id="9" name="Footer Placeholder 13"/>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13"/>
          <p:cNvSpPr>
            <a:spLocks noGrp="1"/>
          </p:cNvSpPr>
          <p:nvPr>
            <p:ph type="dt" sz="half" idx="10"/>
          </p:nvPr>
        </p:nvSpPr>
        <p:spPr/>
        <p:txBody>
          <a:bodyPr/>
          <a:lstStyle>
            <a:lvl1pPr>
              <a:defRPr/>
            </a:lvl1pPr>
          </a:lstStyle>
          <a:p>
            <a:fld id="{CD8FC472-944B-7248-8D19-135812046E51}" type="datetimeFigureOut">
              <a:rPr lang="en-US" smtClean="0"/>
              <a:t>9/6/17</a:t>
            </a:fld>
            <a:endParaRPr lang="en-US"/>
          </a:p>
        </p:txBody>
      </p:sp>
      <p:sp>
        <p:nvSpPr>
          <p:cNvPr id="4"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D8FC472-944B-7248-8D19-135812046E51}" type="datetimeFigureOut">
              <a:rPr lang="en-US" smtClean="0"/>
              <a:t>9/6/17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lstStyle>
            <a:lvl1pPr algn="l">
              <a:buNone/>
              <a:defRPr sz="3300" b="0"/>
            </a:lvl1pPr>
          </a:lstStyle>
          <a:p>
            <a:r>
              <a:rPr lang="en-US" smtClean="0"/>
              <a:t>Click to edit Master title style</a:t>
            </a:r>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750"/>
              </a:spcAft>
              <a:buNone/>
              <a:defRPr sz="1350" b="0" i="0">
                <a:latin typeface="Helvetica Neue Light" charset="0"/>
                <a:ea typeface="Helvetica Neue Light" charset="0"/>
                <a:cs typeface="Helvetica Neue Light" charset="0"/>
              </a:defRPr>
            </a:lvl1pPr>
            <a:lvl2pPr>
              <a:buNone/>
              <a:defRPr sz="900"/>
            </a:lvl2pPr>
            <a:lvl3pPr>
              <a:buNone/>
              <a:defRPr sz="750"/>
            </a:lvl3pPr>
            <a:lvl4pPr>
              <a:buNone/>
              <a:defRPr sz="675"/>
            </a:lvl4pPr>
            <a:lvl5pPr>
              <a:buNone/>
              <a:defRPr sz="675"/>
            </a:lvl5pPr>
          </a:lstStyle>
          <a:p>
            <a:pPr lvl="0"/>
            <a:r>
              <a:rPr lang="en-US" smtClean="0"/>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CD8FC472-944B-7248-8D19-135812046E51}" type="datetimeFigureOut">
              <a:rPr lang="en-US" smtClean="0"/>
              <a:t>9/6/17</a:t>
            </a:fld>
            <a:endParaRPr lang="en-US"/>
          </a:p>
        </p:txBody>
      </p:sp>
      <p:sp>
        <p:nvSpPr>
          <p:cNvPr id="6"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p:cNvSpPr/>
          <p:nvPr/>
        </p:nvSpPr>
        <p:spPr bwMode="white">
          <a:xfrm>
            <a:off x="-12700" y="4572003"/>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2698"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7" name="Rectangle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10"/>
          <p:cNvSpPr/>
          <p:nvPr/>
        </p:nvSpPr>
        <p:spPr bwMode="white">
          <a:xfrm>
            <a:off x="1930402" y="3"/>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a:r>
              <a:rPr lang="en-US" smtClean="0"/>
              <a:t>Click to edit Master text styles</a:t>
            </a:r>
          </a:p>
        </p:txBody>
      </p:sp>
      <p:sp>
        <p:nvSpPr>
          <p:cNvPr id="2" name="Title 1"/>
          <p:cNvSpPr>
            <a:spLocks noGrp="1"/>
          </p:cNvSpPr>
          <p:nvPr>
            <p:ph type="title"/>
          </p:nvPr>
        </p:nvSpPr>
        <p:spPr>
          <a:xfrm>
            <a:off x="2133600" y="4648200"/>
            <a:ext cx="9753600" cy="685800"/>
          </a:xfrm>
        </p:spPr>
        <p:txBody>
          <a:bodyPr/>
          <a:lstStyle>
            <a:lvl1pPr algn="l">
              <a:buNone/>
              <a:defRPr sz="21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2400"/>
            </a:lvl1pPr>
          </a:lstStyle>
          <a:p>
            <a:pPr lvl="0"/>
            <a:r>
              <a:rPr lang="en-US" noProof="0" smtClean="0"/>
              <a:t>Drag picture to placeholder or click icon to add</a:t>
            </a:r>
            <a:endParaRPr lang="en-US" noProof="0" dirty="0"/>
          </a:p>
        </p:txBody>
      </p:sp>
      <p:sp>
        <p:nvSpPr>
          <p:cNvPr id="9" name="Date Placeholder 11"/>
          <p:cNvSpPr>
            <a:spLocks noGrp="1"/>
          </p:cNvSpPr>
          <p:nvPr>
            <p:ph type="dt" sz="half" idx="10"/>
          </p:nvPr>
        </p:nvSpPr>
        <p:spPr>
          <a:xfrm>
            <a:off x="8331200" y="6248403"/>
            <a:ext cx="3556000" cy="365125"/>
          </a:xfrm>
        </p:spPr>
        <p:txBody>
          <a:bodyPr rtlCol="0"/>
          <a:lstStyle>
            <a:lvl1pPr>
              <a:defRPr/>
            </a:lvl1pPr>
          </a:lstStyle>
          <a:p>
            <a:fld id="{CD8FC472-944B-7248-8D19-135812046E51}" type="datetimeFigureOut">
              <a:rPr lang="en-US" smtClean="0"/>
              <a:t>9/6/17</a:t>
            </a:fld>
            <a:endParaRPr lang="en-US"/>
          </a:p>
        </p:txBody>
      </p:sp>
      <p:sp>
        <p:nvSpPr>
          <p:cNvPr id="11" name="Footer Placeholder 13"/>
          <p:cNvSpPr>
            <a:spLocks noGrp="1"/>
          </p:cNvSpPr>
          <p:nvPr>
            <p:ph type="ftr" sz="quarter" idx="12"/>
          </p:nvPr>
        </p:nvSpPr>
        <p:spPr>
          <a:xfrm>
            <a:off x="2133600" y="6248403"/>
            <a:ext cx="6096000" cy="365125"/>
          </a:xfrm>
        </p:spPr>
        <p:txBody>
          <a:bodyPr rtlCol="0"/>
          <a:lstStyle>
            <a:lvl1pPr>
              <a:defRPr/>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812800" y="228600"/>
            <a:ext cx="10871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Text Placeholder 12"/>
          <p:cNvSpPr>
            <a:spLocks noGrp="1"/>
          </p:cNvSpPr>
          <p:nvPr>
            <p:ph type="body" idx="1"/>
          </p:nvPr>
        </p:nvSpPr>
        <p:spPr bwMode="auto">
          <a:xfrm>
            <a:off x="817033" y="1600203"/>
            <a:ext cx="1087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Date Placeholder 13"/>
          <p:cNvSpPr>
            <a:spLocks noGrp="1"/>
          </p:cNvSpPr>
          <p:nvPr>
            <p:ph type="dt" sz="half" idx="2"/>
          </p:nvPr>
        </p:nvSpPr>
        <p:spPr>
          <a:xfrm>
            <a:off x="8128000" y="6248403"/>
            <a:ext cx="3556000" cy="365125"/>
          </a:xfrm>
          <a:prstGeom prst="rect">
            <a:avLst/>
          </a:prstGeom>
        </p:spPr>
        <p:txBody>
          <a:bodyPr vert="horz" anchor="ctr" anchorCtr="0"/>
          <a:lstStyle>
            <a:lvl1pPr algn="l" eaLnBrk="1" fontAlgn="auto" latinLnBrk="0" hangingPunct="1">
              <a:spcBef>
                <a:spcPts val="0"/>
              </a:spcBef>
              <a:spcAft>
                <a:spcPts val="0"/>
              </a:spcAft>
              <a:defRPr kumimoji="0" sz="1050" b="0" i="0" smtClean="0">
                <a:solidFill>
                  <a:schemeClr val="tx2"/>
                </a:solidFill>
                <a:latin typeface="Helvetica Neue Light" charset="0"/>
                <a:ea typeface="Helvetica Neue Light" charset="0"/>
                <a:cs typeface="Helvetica Neue Light" charset="0"/>
              </a:defRPr>
            </a:lvl1pPr>
          </a:lstStyle>
          <a:p>
            <a:fld id="{CD8FC472-944B-7248-8D19-135812046E51}" type="datetimeFigureOut">
              <a:rPr lang="en-US" smtClean="0"/>
              <a:t>9/6/17</a:t>
            </a:fld>
            <a:endParaRPr lang="en-US"/>
          </a:p>
        </p:txBody>
      </p:sp>
      <p:sp>
        <p:nvSpPr>
          <p:cNvPr id="3" name="Footer Placeholder 2"/>
          <p:cNvSpPr>
            <a:spLocks noGrp="1"/>
          </p:cNvSpPr>
          <p:nvPr>
            <p:ph type="ftr" sz="quarter" idx="3"/>
          </p:nvPr>
        </p:nvSpPr>
        <p:spPr>
          <a:xfrm>
            <a:off x="812802" y="6248403"/>
            <a:ext cx="7228417" cy="365125"/>
          </a:xfrm>
          <a:prstGeom prst="rect">
            <a:avLst/>
          </a:prstGeom>
        </p:spPr>
        <p:txBody>
          <a:bodyPr vert="horz" anchor="ctr"/>
          <a:lstStyle>
            <a:lvl1pPr algn="r" eaLnBrk="1" fontAlgn="auto" latinLnBrk="0" hangingPunct="1">
              <a:spcBef>
                <a:spcPts val="0"/>
              </a:spcBef>
              <a:spcAft>
                <a:spcPts val="0"/>
              </a:spcAft>
              <a:defRPr kumimoji="0" sz="1050" b="0" i="0">
                <a:solidFill>
                  <a:schemeClr val="tx2"/>
                </a:solidFill>
                <a:latin typeface="Helvetica Neue Light" charset="0"/>
                <a:ea typeface="Helvetica Neue Light" charset="0"/>
                <a:cs typeface="Helvetica Neue Light" charset="0"/>
              </a:defRPr>
            </a:lvl1pPr>
          </a:lstStyle>
          <a:p>
            <a:endParaRPr lang="en-US"/>
          </a:p>
        </p:txBody>
      </p:sp>
      <p:sp>
        <p:nvSpPr>
          <p:cNvPr id="7" name="Rectangle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7"/>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Rectangle 8"/>
          <p:cNvSpPr/>
          <p:nvPr/>
        </p:nvSpPr>
        <p:spPr>
          <a:xfrm>
            <a:off x="787400" y="1279525"/>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Tree>
    <p:extLst>
      <p:ext uri="{BB962C8B-B14F-4D97-AF65-F5344CB8AC3E}">
        <p14:creationId xmlns:p14="http://schemas.microsoft.com/office/powerpoint/2010/main" val="114710656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rtl="0" eaLnBrk="1" fontAlgn="base" hangingPunct="1">
        <a:spcBef>
          <a:spcPct val="0"/>
        </a:spcBef>
        <a:spcAft>
          <a:spcPct val="0"/>
        </a:spcAft>
        <a:defRPr sz="3300" b="0" i="0" kern="1200">
          <a:solidFill>
            <a:schemeClr val="tx2"/>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3300">
          <a:solidFill>
            <a:schemeClr val="tx2"/>
          </a:solidFill>
          <a:latin typeface="Verdana" pitchFamily="34" charset="0"/>
        </a:defRPr>
      </a:lvl2pPr>
      <a:lvl3pPr algn="l" rtl="0" eaLnBrk="1" fontAlgn="base" hangingPunct="1">
        <a:spcBef>
          <a:spcPct val="0"/>
        </a:spcBef>
        <a:spcAft>
          <a:spcPct val="0"/>
        </a:spcAft>
        <a:defRPr sz="3300">
          <a:solidFill>
            <a:schemeClr val="tx2"/>
          </a:solidFill>
          <a:latin typeface="Verdana" pitchFamily="34" charset="0"/>
        </a:defRPr>
      </a:lvl3pPr>
      <a:lvl4pPr algn="l" rtl="0" eaLnBrk="1" fontAlgn="base" hangingPunct="1">
        <a:spcBef>
          <a:spcPct val="0"/>
        </a:spcBef>
        <a:spcAft>
          <a:spcPct val="0"/>
        </a:spcAft>
        <a:defRPr sz="3300">
          <a:solidFill>
            <a:schemeClr val="tx2"/>
          </a:solidFill>
          <a:latin typeface="Verdana" pitchFamily="34" charset="0"/>
        </a:defRPr>
      </a:lvl4pPr>
      <a:lvl5pPr algn="l" rtl="0" eaLnBrk="1" fontAlgn="base" hangingPunct="1">
        <a:spcBef>
          <a:spcPct val="0"/>
        </a:spcBef>
        <a:spcAft>
          <a:spcPct val="0"/>
        </a:spcAft>
        <a:defRPr sz="3300">
          <a:solidFill>
            <a:schemeClr val="tx2"/>
          </a:solidFill>
          <a:latin typeface="Verdana" pitchFamily="34" charset="0"/>
        </a:defRPr>
      </a:lvl5pPr>
      <a:lvl6pPr marL="342900" algn="l" rtl="0" eaLnBrk="1" fontAlgn="base" hangingPunct="1">
        <a:spcBef>
          <a:spcPct val="0"/>
        </a:spcBef>
        <a:spcAft>
          <a:spcPct val="0"/>
        </a:spcAft>
        <a:defRPr sz="3300">
          <a:solidFill>
            <a:schemeClr val="tx2"/>
          </a:solidFill>
          <a:latin typeface="Verdana" pitchFamily="34" charset="0"/>
        </a:defRPr>
      </a:lvl6pPr>
      <a:lvl7pPr marL="685800" algn="l" rtl="0" eaLnBrk="1" fontAlgn="base" hangingPunct="1">
        <a:spcBef>
          <a:spcPct val="0"/>
        </a:spcBef>
        <a:spcAft>
          <a:spcPct val="0"/>
        </a:spcAft>
        <a:defRPr sz="3300">
          <a:solidFill>
            <a:schemeClr val="tx2"/>
          </a:solidFill>
          <a:latin typeface="Verdana" pitchFamily="34" charset="0"/>
        </a:defRPr>
      </a:lvl7pPr>
      <a:lvl8pPr marL="1028700" algn="l" rtl="0" eaLnBrk="1" fontAlgn="base" hangingPunct="1">
        <a:spcBef>
          <a:spcPct val="0"/>
        </a:spcBef>
        <a:spcAft>
          <a:spcPct val="0"/>
        </a:spcAft>
        <a:defRPr sz="3300">
          <a:solidFill>
            <a:schemeClr val="tx2"/>
          </a:solidFill>
          <a:latin typeface="Verdana" pitchFamily="34" charset="0"/>
        </a:defRPr>
      </a:lvl8pPr>
      <a:lvl9pPr marL="1371600" algn="l" rtl="0" eaLnBrk="1" fontAlgn="base" hangingPunct="1">
        <a:spcBef>
          <a:spcPct val="0"/>
        </a:spcBef>
        <a:spcAft>
          <a:spcPct val="0"/>
        </a:spcAft>
        <a:defRPr sz="3300">
          <a:solidFill>
            <a:schemeClr val="tx2"/>
          </a:solidFill>
          <a:latin typeface="Verdana" pitchFamily="34" charset="0"/>
        </a:defRPr>
      </a:lvl9pPr>
    </p:titleStyle>
    <p:bodyStyle>
      <a:lvl1pPr marL="239316" indent="-239316" algn="l" rtl="0" eaLnBrk="1" fontAlgn="base" hangingPunct="1">
        <a:spcBef>
          <a:spcPts val="525"/>
        </a:spcBef>
        <a:spcAft>
          <a:spcPct val="0"/>
        </a:spcAft>
        <a:buClr>
          <a:schemeClr val="accent2"/>
        </a:buClr>
        <a:buSzPct val="60000"/>
        <a:buFont typeface="Wingdings" pitchFamily="2" charset="2"/>
        <a:buChar char=""/>
        <a:defRPr sz="2175" b="0" i="0" kern="1200">
          <a:solidFill>
            <a:schemeClr val="tx1"/>
          </a:solidFill>
          <a:latin typeface="Helvetica Neue Light" charset="0"/>
          <a:ea typeface="Helvetica Neue Light" charset="0"/>
          <a:cs typeface="Helvetica Neue Light" charset="0"/>
        </a:defRPr>
      </a:lvl1pPr>
      <a:lvl2pPr marL="479822" indent="-204788" algn="l" rtl="0" eaLnBrk="1" fontAlgn="base" hangingPunct="1">
        <a:spcBef>
          <a:spcPts val="413"/>
        </a:spcBef>
        <a:spcAft>
          <a:spcPct val="0"/>
        </a:spcAft>
        <a:buClr>
          <a:schemeClr val="accent1"/>
        </a:buClr>
        <a:buSzPct val="70000"/>
        <a:buFont typeface="Wingdings 2" pitchFamily="18" charset="2"/>
        <a:buChar char=""/>
        <a:defRPr sz="1950" b="0" i="0" kern="1200">
          <a:solidFill>
            <a:schemeClr val="tx1"/>
          </a:solidFill>
          <a:latin typeface="Helvetica Neue Light" charset="0"/>
          <a:ea typeface="Helvetica Neue Light" charset="0"/>
          <a:cs typeface="Helvetica Neue Light" charset="0"/>
        </a:defRPr>
      </a:lvl2pPr>
      <a:lvl3pPr marL="685800" indent="-171450" algn="l" rtl="0" eaLnBrk="1" fontAlgn="base" hangingPunct="1">
        <a:spcBef>
          <a:spcPts val="375"/>
        </a:spcBef>
        <a:spcAft>
          <a:spcPct val="0"/>
        </a:spcAft>
        <a:buClr>
          <a:schemeClr val="accent2"/>
        </a:buClr>
        <a:buSzPct val="75000"/>
        <a:buFont typeface="Wingdings" pitchFamily="2" charset="2"/>
        <a:buChar char=""/>
        <a:defRPr sz="1725" b="0" i="0" kern="1200">
          <a:solidFill>
            <a:schemeClr val="tx1"/>
          </a:solidFill>
          <a:latin typeface="Helvetica Neue Light" charset="0"/>
          <a:ea typeface="Helvetica Neue Light" charset="0"/>
          <a:cs typeface="Helvetica Neue Light" charset="0"/>
        </a:defRPr>
      </a:lvl3pPr>
      <a:lvl4pPr marL="1028700" indent="-171450" algn="l" rtl="0" eaLnBrk="1" fontAlgn="base" hangingPunct="1">
        <a:spcBef>
          <a:spcPts val="300"/>
        </a:spcBef>
        <a:spcAft>
          <a:spcPct val="0"/>
        </a:spcAft>
        <a:buClr>
          <a:srgbClr val="E66C7D"/>
        </a:buClr>
        <a:buSzPct val="75000"/>
        <a:buFont typeface="Wingdings" pitchFamily="2" charset="2"/>
        <a:buChar char=""/>
        <a:defRPr sz="1500" b="0" i="0" kern="1200">
          <a:solidFill>
            <a:schemeClr val="tx1"/>
          </a:solidFill>
          <a:latin typeface="Helvetica Neue Light" charset="0"/>
          <a:ea typeface="Helvetica Neue Light" charset="0"/>
          <a:cs typeface="Helvetica Neue Light" charset="0"/>
        </a:defRPr>
      </a:lvl4pPr>
      <a:lvl5pPr marL="1371600" indent="-171450" algn="l" rtl="0" eaLnBrk="1" fontAlgn="base" hangingPunct="1">
        <a:spcBef>
          <a:spcPts val="300"/>
        </a:spcBef>
        <a:spcAft>
          <a:spcPct val="0"/>
        </a:spcAft>
        <a:buClr>
          <a:srgbClr val="6BB76D"/>
        </a:buClr>
        <a:buSzPct val="65000"/>
        <a:buFont typeface="Wingdings" pitchFamily="2" charset="2"/>
        <a:buChar char=""/>
        <a:defRPr sz="1500" b="0" i="0" kern="1200">
          <a:solidFill>
            <a:schemeClr val="tx1"/>
          </a:solidFill>
          <a:latin typeface="Helvetica Neue Light" charset="0"/>
          <a:ea typeface="Helvetica Neue Light" charset="0"/>
          <a:cs typeface="Helvetica Neue Light" charset="0"/>
        </a:defRPr>
      </a:lvl5pPr>
      <a:lvl6pPr marL="1577340" indent="-171450" algn="l" rtl="0" eaLnBrk="1" latinLnBrk="0" hangingPunct="1">
        <a:spcBef>
          <a:spcPct val="20000"/>
        </a:spcBef>
        <a:buClr>
          <a:schemeClr val="accent1"/>
        </a:buClr>
        <a:buFont typeface="Wingdings"/>
        <a:buChar char="§"/>
        <a:defRPr kumimoji="0"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kumimoji="0"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kumimoji="0"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kumimoji="0" sz="13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6.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jpg"/><Relationship Id="rId8"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6" Type="http://schemas.openxmlformats.org/officeDocument/2006/relationships/image" Target="../media/image29.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980041"/>
            <a:ext cx="12192000" cy="887359"/>
          </a:xfrm>
        </p:spPr>
        <p:txBody>
          <a:bodyPr>
            <a:normAutofit/>
          </a:bodyPr>
          <a:lstStyle/>
          <a:p>
            <a:pPr algn="ctr"/>
            <a:r>
              <a:rPr lang="en-US" dirty="0" smtClean="0"/>
              <a:t>Contextual Conditions</a:t>
            </a:r>
            <a:endParaRPr lang="en-US" dirty="0"/>
          </a:p>
        </p:txBody>
      </p:sp>
      <p:pic>
        <p:nvPicPr>
          <p:cNvPr id="3" name="Picture 2" descr="hitl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756" y="150403"/>
            <a:ext cx="3858665" cy="2604599"/>
          </a:xfrm>
          <a:prstGeom prst="rect">
            <a:avLst/>
          </a:prstGeom>
        </p:spPr>
      </p:pic>
      <p:pic>
        <p:nvPicPr>
          <p:cNvPr id="4" name="Picture 3" descr="umbri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41" y="150402"/>
            <a:ext cx="3960033" cy="2638922"/>
          </a:xfrm>
          <a:prstGeom prst="rect">
            <a:avLst/>
          </a:prstGeom>
        </p:spPr>
      </p:pic>
      <p:pic>
        <p:nvPicPr>
          <p:cNvPr id="5" name="Picture 4" descr="vad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573" y="2838561"/>
            <a:ext cx="5664351" cy="2387088"/>
          </a:xfrm>
          <a:prstGeom prst="rect">
            <a:avLst/>
          </a:prstGeom>
        </p:spPr>
      </p:pic>
    </p:spTree>
    <p:extLst>
      <p:ext uri="{BB962C8B-B14F-4D97-AF65-F5344CB8AC3E}">
        <p14:creationId xmlns:p14="http://schemas.microsoft.com/office/powerpoint/2010/main" val="9909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Variation in System Accessibility: The Political Opportunity Curve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914889683"/>
              </p:ext>
            </p:extLst>
          </p:nvPr>
        </p:nvGraphicFramePr>
        <p:xfrm>
          <a:off x="2136775" y="16002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73780" y="5600389"/>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Open</a:t>
            </a:r>
          </a:p>
        </p:txBody>
      </p:sp>
      <p:sp>
        <p:nvSpPr>
          <p:cNvPr id="6" name="TextBox 5"/>
          <p:cNvSpPr txBox="1"/>
          <p:nvPr/>
        </p:nvSpPr>
        <p:spPr>
          <a:xfrm>
            <a:off x="9389536" y="5600389"/>
            <a:ext cx="90063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Closed</a:t>
            </a:r>
          </a:p>
        </p:txBody>
      </p:sp>
      <p:sp>
        <p:nvSpPr>
          <p:cNvPr id="7" name="TextBox 6"/>
          <p:cNvSpPr txBox="1"/>
          <p:nvPr/>
        </p:nvSpPr>
        <p:spPr>
          <a:xfrm>
            <a:off x="2751669" y="1591733"/>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High</a:t>
            </a:r>
          </a:p>
        </p:txBody>
      </p:sp>
      <p:sp>
        <p:nvSpPr>
          <p:cNvPr id="8" name="TextBox 7"/>
          <p:cNvSpPr txBox="1"/>
          <p:nvPr/>
        </p:nvSpPr>
        <p:spPr>
          <a:xfrm>
            <a:off x="2751669" y="5383456"/>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Low</a:t>
            </a:r>
          </a:p>
        </p:txBody>
      </p:sp>
      <p:pic>
        <p:nvPicPr>
          <p:cNvPr id="9" name="Picture 8" descr="j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780" y="4059634"/>
            <a:ext cx="1533551" cy="862718"/>
          </a:xfrm>
          <a:prstGeom prst="rect">
            <a:avLst/>
          </a:prstGeom>
        </p:spPr>
      </p:pic>
      <p:pic>
        <p:nvPicPr>
          <p:cNvPr id="10" name="Picture 9" descr="b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553" y="2870200"/>
            <a:ext cx="1425222" cy="925235"/>
          </a:xfrm>
          <a:prstGeom prst="rect">
            <a:avLst/>
          </a:prstGeom>
        </p:spPr>
      </p:pic>
      <p:pic>
        <p:nvPicPr>
          <p:cNvPr id="11" name="Picture 10" descr="vp.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0223" y="3569202"/>
            <a:ext cx="870329" cy="1321812"/>
          </a:xfrm>
          <a:prstGeom prst="rect">
            <a:avLst/>
          </a:prstGeom>
        </p:spPr>
      </p:pic>
      <p:pic>
        <p:nvPicPr>
          <p:cNvPr id="12" name="Picture 11" descr="kju.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6864" y="4834156"/>
            <a:ext cx="1152160" cy="766233"/>
          </a:xfrm>
          <a:prstGeom prst="rect">
            <a:avLst/>
          </a:prstGeom>
        </p:spPr>
      </p:pic>
    </p:spTree>
    <p:extLst>
      <p:ext uri="{BB962C8B-B14F-4D97-AF65-F5344CB8AC3E}">
        <p14:creationId xmlns:p14="http://schemas.microsoft.com/office/powerpoint/2010/main" val="56798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Variation in System Accessibility: The Political Opportunity Curve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914889683"/>
              </p:ext>
            </p:extLst>
          </p:nvPr>
        </p:nvGraphicFramePr>
        <p:xfrm>
          <a:off x="2136775" y="16002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73780" y="5600389"/>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Open</a:t>
            </a:r>
          </a:p>
        </p:txBody>
      </p:sp>
      <p:sp>
        <p:nvSpPr>
          <p:cNvPr id="6" name="TextBox 5"/>
          <p:cNvSpPr txBox="1"/>
          <p:nvPr/>
        </p:nvSpPr>
        <p:spPr>
          <a:xfrm>
            <a:off x="9389536" y="5600389"/>
            <a:ext cx="90063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Closed</a:t>
            </a:r>
          </a:p>
        </p:txBody>
      </p:sp>
      <p:sp>
        <p:nvSpPr>
          <p:cNvPr id="7" name="TextBox 6"/>
          <p:cNvSpPr txBox="1"/>
          <p:nvPr/>
        </p:nvSpPr>
        <p:spPr>
          <a:xfrm>
            <a:off x="2751669" y="1591733"/>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High</a:t>
            </a:r>
          </a:p>
        </p:txBody>
      </p:sp>
      <p:sp>
        <p:nvSpPr>
          <p:cNvPr id="8" name="TextBox 7"/>
          <p:cNvSpPr txBox="1"/>
          <p:nvPr/>
        </p:nvSpPr>
        <p:spPr>
          <a:xfrm>
            <a:off x="2751669" y="5383456"/>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Low</a:t>
            </a:r>
          </a:p>
        </p:txBody>
      </p:sp>
      <p:pic>
        <p:nvPicPr>
          <p:cNvPr id="9" name="Picture 8" descr="j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780" y="4059634"/>
            <a:ext cx="1533551" cy="862718"/>
          </a:xfrm>
          <a:prstGeom prst="rect">
            <a:avLst/>
          </a:prstGeom>
        </p:spPr>
      </p:pic>
      <p:pic>
        <p:nvPicPr>
          <p:cNvPr id="11" name="Picture 10" descr="v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0223" y="3569202"/>
            <a:ext cx="870329" cy="1321812"/>
          </a:xfrm>
          <a:prstGeom prst="rect">
            <a:avLst/>
          </a:prstGeom>
        </p:spPr>
      </p:pic>
      <p:pic>
        <p:nvPicPr>
          <p:cNvPr id="12" name="Picture 11" descr="kju.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6864" y="4834156"/>
            <a:ext cx="1152160" cy="766233"/>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5229" y="2127094"/>
            <a:ext cx="1595497" cy="897467"/>
          </a:xfrm>
          <a:prstGeom prst="rect">
            <a:avLst/>
          </a:prstGeom>
        </p:spPr>
      </p:pic>
    </p:spTree>
    <p:extLst>
      <p:ext uri="{BB962C8B-B14F-4D97-AF65-F5344CB8AC3E}">
        <p14:creationId xmlns:p14="http://schemas.microsoft.com/office/powerpoint/2010/main" val="2688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Select a social issue you’re interested in</a:t>
            </a:r>
            <a:endParaRPr lang="en-US" dirty="0"/>
          </a:p>
        </p:txBody>
      </p:sp>
      <p:sp>
        <p:nvSpPr>
          <p:cNvPr id="3" name="Content Placeholder 2"/>
          <p:cNvSpPr>
            <a:spLocks noGrp="1"/>
          </p:cNvSpPr>
          <p:nvPr>
            <p:ph sz="quarter" idx="1"/>
          </p:nvPr>
        </p:nvSpPr>
        <p:spPr/>
        <p:txBody>
          <a:bodyPr/>
          <a:lstStyle/>
          <a:p>
            <a:r>
              <a:rPr lang="en-US" dirty="0" smtClean="0"/>
              <a:t>Envision you’re building a </a:t>
            </a:r>
            <a:r>
              <a:rPr lang="en-US" smtClean="0"/>
              <a:t>movement fighting for that </a:t>
            </a:r>
            <a:r>
              <a:rPr lang="en-US" dirty="0" smtClean="0"/>
              <a:t>issue…</a:t>
            </a:r>
            <a:endParaRPr lang="en-US" dirty="0" smtClean="0"/>
          </a:p>
          <a:p>
            <a:endParaRPr lang="en-US" dirty="0"/>
          </a:p>
        </p:txBody>
      </p:sp>
    </p:spTree>
    <p:extLst>
      <p:ext uri="{BB962C8B-B14F-4D97-AF65-F5344CB8AC3E}">
        <p14:creationId xmlns:p14="http://schemas.microsoft.com/office/powerpoint/2010/main" val="393317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What </a:t>
            </a:r>
            <a:r>
              <a:rPr lang="en-US" smtClean="0"/>
              <a:t>would your </a:t>
            </a:r>
            <a:r>
              <a:rPr lang="en-US" dirty="0" smtClean="0"/>
              <a:t>movement do in…</a:t>
            </a:r>
            <a:endParaRPr lang="en-US" dirty="0"/>
          </a:p>
        </p:txBody>
      </p:sp>
      <p:sp>
        <p:nvSpPr>
          <p:cNvPr id="3" name="Content Placeholder 2"/>
          <p:cNvSpPr>
            <a:spLocks noGrp="1"/>
          </p:cNvSpPr>
          <p:nvPr>
            <p:ph sz="quarter" idx="1"/>
          </p:nvPr>
        </p:nvSpPr>
        <p:spPr/>
        <p:txBody>
          <a:bodyPr/>
          <a:lstStyle/>
          <a:p>
            <a:r>
              <a:rPr lang="en-US" dirty="0" smtClean="0"/>
              <a:t>Fully open political systems </a:t>
            </a:r>
          </a:p>
          <a:p>
            <a:r>
              <a:rPr lang="en-US" dirty="0" smtClean="0"/>
              <a:t>Moderately open/closed political systems</a:t>
            </a:r>
          </a:p>
          <a:p>
            <a:r>
              <a:rPr lang="en-US" dirty="0"/>
              <a:t>Fully </a:t>
            </a:r>
            <a:r>
              <a:rPr lang="en-US" dirty="0" smtClean="0"/>
              <a:t>closed political </a:t>
            </a:r>
            <a:r>
              <a:rPr lang="en-US" dirty="0"/>
              <a:t>systems </a:t>
            </a:r>
            <a:endParaRPr lang="en-US" dirty="0" smtClean="0"/>
          </a:p>
          <a:p>
            <a:endParaRPr lang="en-US" dirty="0"/>
          </a:p>
        </p:txBody>
      </p:sp>
    </p:spTree>
    <p:extLst>
      <p:ext uri="{BB962C8B-B14F-4D97-AF65-F5344CB8AC3E}">
        <p14:creationId xmlns:p14="http://schemas.microsoft.com/office/powerpoint/2010/main" val="207249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Signaling the Opportunities in Political System</a:t>
            </a:r>
            <a:endParaRPr lang="en-US" dirty="0"/>
          </a:p>
        </p:txBody>
      </p:sp>
      <p:sp>
        <p:nvSpPr>
          <p:cNvPr id="3" name="Content Placeholder 2"/>
          <p:cNvSpPr>
            <a:spLocks noGrp="1"/>
          </p:cNvSpPr>
          <p:nvPr>
            <p:ph sz="quarter" idx="1"/>
          </p:nvPr>
        </p:nvSpPr>
        <p:spPr/>
        <p:txBody>
          <a:bodyPr/>
          <a:lstStyle/>
          <a:p>
            <a:r>
              <a:rPr lang="en-US" dirty="0" smtClean="0"/>
              <a:t>Aspects of political system that demonstrate its openness to challengers</a:t>
            </a:r>
          </a:p>
          <a:p>
            <a:pPr lvl="1"/>
            <a:r>
              <a:rPr lang="en-US" dirty="0" smtClean="0"/>
              <a:t>Changes in patterns of political alignments</a:t>
            </a:r>
          </a:p>
          <a:p>
            <a:pPr lvl="1"/>
            <a:r>
              <a:rPr lang="en-US" dirty="0" smtClean="0"/>
              <a:t>Presence of political allies</a:t>
            </a:r>
          </a:p>
          <a:p>
            <a:pPr lvl="1"/>
            <a:r>
              <a:rPr lang="en-US" dirty="0" smtClean="0"/>
              <a:t>Repressive capacity of authorities</a:t>
            </a:r>
            <a:endParaRPr lang="en-US" dirty="0"/>
          </a:p>
        </p:txBody>
      </p:sp>
    </p:spTree>
    <p:extLst>
      <p:ext uri="{BB962C8B-B14F-4D97-AF65-F5344CB8AC3E}">
        <p14:creationId xmlns:p14="http://schemas.microsoft.com/office/powerpoint/2010/main" val="179370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3" name="Content Placeholder 2"/>
          <p:cNvSpPr>
            <a:spLocks noGrp="1"/>
          </p:cNvSpPr>
          <p:nvPr>
            <p:ph sz="quarter" idx="1"/>
          </p:nvPr>
        </p:nvSpPr>
        <p:spPr/>
        <p:txBody>
          <a:bodyPr/>
          <a:lstStyle/>
          <a:p>
            <a:r>
              <a:rPr lang="en-US" dirty="0" smtClean="0"/>
              <a:t>Shifting alignments increase vulnerability of system to challenges by groups outside system</a:t>
            </a:r>
          </a:p>
          <a:p>
            <a:pPr lvl="1"/>
            <a:r>
              <a:rPr lang="en-US" dirty="0" smtClean="0"/>
              <a:t>Death of a president/ruler</a:t>
            </a:r>
          </a:p>
          <a:p>
            <a:pPr lvl="1"/>
            <a:r>
              <a:rPr lang="en-US" dirty="0" smtClean="0"/>
              <a:t>Palace scandal</a:t>
            </a:r>
          </a:p>
          <a:p>
            <a:pPr lvl="1"/>
            <a:r>
              <a:rPr lang="en-US" dirty="0"/>
              <a:t>E</a:t>
            </a:r>
            <a:r>
              <a:rPr lang="en-US" dirty="0" smtClean="0"/>
              <a:t>lectoral volatility or declining party strength</a:t>
            </a:r>
          </a:p>
          <a:p>
            <a:pPr lvl="1"/>
            <a:r>
              <a:rPr lang="en-US" dirty="0"/>
              <a:t>M</a:t>
            </a:r>
            <a:r>
              <a:rPr lang="en-US" dirty="0" smtClean="0"/>
              <a:t>ismanagement of economic affairs</a:t>
            </a:r>
          </a:p>
          <a:p>
            <a:pPr lvl="1"/>
            <a:r>
              <a:rPr lang="en-US" dirty="0"/>
              <a:t>L</a:t>
            </a:r>
            <a:r>
              <a:rPr lang="en-US" dirty="0" smtClean="0"/>
              <a:t>egitimation crisis of contrived events</a:t>
            </a:r>
            <a:endParaRPr lang="en-US" dirty="0"/>
          </a:p>
        </p:txBody>
      </p:sp>
    </p:spTree>
    <p:extLst>
      <p:ext uri="{BB962C8B-B14F-4D97-AF65-F5344CB8AC3E}">
        <p14:creationId xmlns:p14="http://schemas.microsoft.com/office/powerpoint/2010/main" val="385290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pic>
        <p:nvPicPr>
          <p:cNvPr id="5" name="Picture 4" descr="car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505" y="2451100"/>
            <a:ext cx="2165591" cy="2660396"/>
          </a:xfrm>
          <a:prstGeom prst="rect">
            <a:avLst/>
          </a:prstGeom>
        </p:spPr>
      </p:pic>
      <p:pic>
        <p:nvPicPr>
          <p:cNvPr id="6" name="Picture 5" descr="reag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451100"/>
            <a:ext cx="2127430" cy="2660396"/>
          </a:xfrm>
          <a:prstGeom prst="rect">
            <a:avLst/>
          </a:prstGeom>
        </p:spPr>
      </p:pic>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sp>
        <p:nvSpPr>
          <p:cNvPr id="9" name="TextBox 8"/>
          <p:cNvSpPr txBox="1"/>
          <p:nvPr/>
        </p:nvSpPr>
        <p:spPr>
          <a:xfrm>
            <a:off x="5073649" y="1800023"/>
            <a:ext cx="2336801" cy="523220"/>
          </a:xfrm>
          <a:prstGeom prst="rect">
            <a:avLst/>
          </a:prstGeom>
          <a:noFill/>
        </p:spPr>
        <p:txBody>
          <a:bodyPr wrap="square" rtlCol="0">
            <a:spAutoFit/>
          </a:bodyPr>
          <a:lstStyle/>
          <a:p>
            <a:pPr algn="ctr"/>
            <a:r>
              <a:rPr lang="en-US" sz="2800" dirty="0">
                <a:latin typeface="Helvetica Neue Light" charset="0"/>
                <a:ea typeface="Helvetica Neue Light" charset="0"/>
                <a:cs typeface="Helvetica Neue Light" charset="0"/>
              </a:rPr>
              <a:t>1980 Election</a:t>
            </a:r>
          </a:p>
        </p:txBody>
      </p:sp>
    </p:spTree>
    <p:extLst>
      <p:ext uri="{BB962C8B-B14F-4D97-AF65-F5344CB8AC3E}">
        <p14:creationId xmlns:p14="http://schemas.microsoft.com/office/powerpoint/2010/main" val="328065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8" name="TextBox 7"/>
          <p:cNvSpPr txBox="1"/>
          <p:nvPr/>
        </p:nvSpPr>
        <p:spPr>
          <a:xfrm>
            <a:off x="5084063" y="1790702"/>
            <a:ext cx="2336801" cy="523220"/>
          </a:xfrm>
          <a:prstGeom prst="rect">
            <a:avLst/>
          </a:prstGeom>
          <a:noFill/>
        </p:spPr>
        <p:txBody>
          <a:bodyPr wrap="square" rtlCol="0">
            <a:spAutoFit/>
          </a:bodyPr>
          <a:lstStyle/>
          <a:p>
            <a:pPr algn="ctr"/>
            <a:r>
              <a:rPr lang="en-US" sz="2800" dirty="0">
                <a:latin typeface="Helvetica Neue Light" charset="0"/>
                <a:ea typeface="Helvetica Neue Light" charset="0"/>
                <a:cs typeface="Helvetica Neue Light" charset="0"/>
              </a:rPr>
              <a:t>1980 Election</a:t>
            </a:r>
          </a:p>
        </p:txBody>
      </p:sp>
      <p:pic>
        <p:nvPicPr>
          <p:cNvPr id="3" name="Picture 2" descr="1980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451100"/>
            <a:ext cx="5715000" cy="3505200"/>
          </a:xfrm>
          <a:prstGeom prst="rect">
            <a:avLst/>
          </a:prstGeom>
        </p:spPr>
      </p:pic>
    </p:spTree>
    <p:extLst>
      <p:ext uri="{BB962C8B-B14F-4D97-AF65-F5344CB8AC3E}">
        <p14:creationId xmlns:p14="http://schemas.microsoft.com/office/powerpoint/2010/main" val="413665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pic>
        <p:nvPicPr>
          <p:cNvPr id="3" name="Picture 2" descr="bu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505" y="2451100"/>
            <a:ext cx="2165591" cy="2660396"/>
          </a:xfrm>
          <a:prstGeom prst="rect">
            <a:avLst/>
          </a:prstGeom>
        </p:spPr>
      </p:pic>
      <p:pic>
        <p:nvPicPr>
          <p:cNvPr id="4" name="Picture 3" descr="oba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7371" y="2451100"/>
            <a:ext cx="2130061" cy="2660396"/>
          </a:xfrm>
          <a:prstGeom prst="rect">
            <a:avLst/>
          </a:prstGeom>
        </p:spPr>
      </p:pic>
      <p:sp>
        <p:nvSpPr>
          <p:cNvPr id="9" name="TextBox 8"/>
          <p:cNvSpPr txBox="1"/>
          <p:nvPr/>
        </p:nvSpPr>
        <p:spPr>
          <a:xfrm>
            <a:off x="4948598" y="1807635"/>
            <a:ext cx="2607732" cy="523220"/>
          </a:xfrm>
          <a:prstGeom prst="rect">
            <a:avLst/>
          </a:prstGeom>
          <a:noFill/>
        </p:spPr>
        <p:txBody>
          <a:bodyPr wrap="square" rtlCol="0">
            <a:spAutoFit/>
          </a:bodyPr>
          <a:lstStyle/>
          <a:p>
            <a:pPr algn="ctr"/>
            <a:r>
              <a:rPr lang="en-US" sz="2800" dirty="0">
                <a:latin typeface="Helvetica Neue Light" charset="0"/>
                <a:ea typeface="Helvetica Neue Light" charset="0"/>
                <a:cs typeface="Helvetica Neue Light" charset="0"/>
              </a:rPr>
              <a:t>2008 Election</a:t>
            </a:r>
          </a:p>
        </p:txBody>
      </p:sp>
    </p:spTree>
    <p:extLst>
      <p:ext uri="{BB962C8B-B14F-4D97-AF65-F5344CB8AC3E}">
        <p14:creationId xmlns:p14="http://schemas.microsoft.com/office/powerpoint/2010/main" val="37530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8" name="TextBox 7"/>
          <p:cNvSpPr txBox="1"/>
          <p:nvPr/>
        </p:nvSpPr>
        <p:spPr>
          <a:xfrm>
            <a:off x="4948598" y="1807635"/>
            <a:ext cx="2607732" cy="523220"/>
          </a:xfrm>
          <a:prstGeom prst="rect">
            <a:avLst/>
          </a:prstGeom>
          <a:noFill/>
        </p:spPr>
        <p:txBody>
          <a:bodyPr wrap="square" rtlCol="0">
            <a:spAutoFit/>
          </a:bodyPr>
          <a:lstStyle/>
          <a:p>
            <a:pPr algn="ctr"/>
            <a:r>
              <a:rPr lang="en-US" sz="2800" dirty="0">
                <a:latin typeface="Helvetica Neue Light" charset="0"/>
                <a:ea typeface="Helvetica Neue Light" charset="0"/>
                <a:cs typeface="Helvetica Neue Light" charset="0"/>
              </a:rPr>
              <a:t>2008 Election</a:t>
            </a:r>
          </a:p>
        </p:txBody>
      </p:sp>
      <p:pic>
        <p:nvPicPr>
          <p:cNvPr id="5" name="Picture 4" descr="2008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451100"/>
            <a:ext cx="5715000" cy="3505200"/>
          </a:xfrm>
          <a:prstGeom prst="rect">
            <a:avLst/>
          </a:prstGeom>
        </p:spPr>
      </p:pic>
    </p:spTree>
    <p:extLst>
      <p:ext uri="{BB962C8B-B14F-4D97-AF65-F5344CB8AC3E}">
        <p14:creationId xmlns:p14="http://schemas.microsoft.com/office/powerpoint/2010/main" val="158514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Opportunity</a:t>
            </a:r>
            <a:endParaRPr lang="en-US" dirty="0"/>
          </a:p>
        </p:txBody>
      </p:sp>
      <p:sp>
        <p:nvSpPr>
          <p:cNvPr id="3" name="Content Placeholder 2"/>
          <p:cNvSpPr>
            <a:spLocks noGrp="1"/>
          </p:cNvSpPr>
          <p:nvPr>
            <p:ph sz="quarter" idx="1"/>
          </p:nvPr>
        </p:nvSpPr>
        <p:spPr/>
        <p:txBody>
          <a:bodyPr/>
          <a:lstStyle/>
          <a:p>
            <a:r>
              <a:rPr lang="en-US" dirty="0" smtClean="0"/>
              <a:t>Opportunity necessary for addressing grievances</a:t>
            </a:r>
            <a:endParaRPr lang="en-US" dirty="0"/>
          </a:p>
          <a:p>
            <a:endParaRPr lang="en-US" dirty="0" smtClean="0"/>
          </a:p>
          <a:p>
            <a:r>
              <a:rPr lang="en-US" dirty="0" smtClean="0"/>
              <a:t>Allows you to use action to articulate grievances to audiences who can address grievances (e.g. political officials)</a:t>
            </a:r>
          </a:p>
        </p:txBody>
      </p:sp>
    </p:spTree>
    <p:extLst>
      <p:ext uri="{BB962C8B-B14F-4D97-AF65-F5344CB8AC3E}">
        <p14:creationId xmlns:p14="http://schemas.microsoft.com/office/powerpoint/2010/main" val="1813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 of Political Allies</a:t>
            </a:r>
            <a:endParaRPr lang="en-US" dirty="0"/>
          </a:p>
        </p:txBody>
      </p:sp>
      <p:sp>
        <p:nvSpPr>
          <p:cNvPr id="3" name="Content Placeholder 2"/>
          <p:cNvSpPr>
            <a:spLocks noGrp="1"/>
          </p:cNvSpPr>
          <p:nvPr>
            <p:ph sz="quarter" idx="1"/>
          </p:nvPr>
        </p:nvSpPr>
        <p:spPr/>
        <p:txBody>
          <a:bodyPr/>
          <a:lstStyle/>
          <a:p>
            <a:r>
              <a:rPr lang="en-US" dirty="0" smtClean="0"/>
              <a:t>People who have standing in political system affect accessibility</a:t>
            </a:r>
          </a:p>
          <a:p>
            <a:pPr lvl="1"/>
            <a:r>
              <a:rPr lang="en-US" dirty="0" smtClean="0"/>
              <a:t>Sympathetic governors, senators, congresswomen</a:t>
            </a:r>
            <a:endParaRPr lang="en-US" dirty="0"/>
          </a:p>
        </p:txBody>
      </p:sp>
    </p:spTree>
    <p:extLst>
      <p:ext uri="{BB962C8B-B14F-4D97-AF65-F5344CB8AC3E}">
        <p14:creationId xmlns:p14="http://schemas.microsoft.com/office/powerpoint/2010/main" val="16298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 of Political Allies</a:t>
            </a:r>
            <a:endParaRPr lang="en-US" dirty="0"/>
          </a:p>
        </p:txBody>
      </p:sp>
      <p:pic>
        <p:nvPicPr>
          <p:cNvPr id="4" name="Picture 3" descr="rub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765" y="4278155"/>
            <a:ext cx="1911786" cy="2421596"/>
          </a:xfrm>
          <a:prstGeom prst="rect">
            <a:avLst/>
          </a:prstGeom>
        </p:spPr>
      </p:pic>
      <p:pic>
        <p:nvPicPr>
          <p:cNvPr id="5" name="Picture 4" descr="pen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518" y="4278155"/>
            <a:ext cx="1956405" cy="2445506"/>
          </a:xfrm>
          <a:prstGeom prst="rect">
            <a:avLst/>
          </a:prstGeom>
        </p:spPr>
      </p:pic>
      <p:pic>
        <p:nvPicPr>
          <p:cNvPr id="6" name="Picture 5" descr="ronpau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9030" y="1709687"/>
            <a:ext cx="1879847" cy="2455800"/>
          </a:xfrm>
          <a:prstGeom prst="rect">
            <a:avLst/>
          </a:prstGeom>
        </p:spPr>
      </p:pic>
      <p:pic>
        <p:nvPicPr>
          <p:cNvPr id="8" name="Picture 7" descr="pali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7314" y="4545785"/>
            <a:ext cx="4017121" cy="2177876"/>
          </a:xfrm>
          <a:prstGeom prst="rect">
            <a:avLst/>
          </a:prstGeom>
        </p:spPr>
      </p:pic>
      <p:pic>
        <p:nvPicPr>
          <p:cNvPr id="9" name="Picture 8" descr="bachman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740" y="1709687"/>
            <a:ext cx="2009291" cy="2455800"/>
          </a:xfrm>
          <a:prstGeom prst="rect">
            <a:avLst/>
          </a:prstGeom>
        </p:spPr>
      </p:pic>
      <p:pic>
        <p:nvPicPr>
          <p:cNvPr id="10" name="Picture 9" descr="cruz.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9351" y="1880469"/>
            <a:ext cx="1937277" cy="2421596"/>
          </a:xfrm>
          <a:prstGeom prst="rect">
            <a:avLst/>
          </a:prstGeom>
        </p:spPr>
      </p:pic>
    </p:spTree>
    <p:extLst>
      <p:ext uri="{BB962C8B-B14F-4D97-AF65-F5344CB8AC3E}">
        <p14:creationId xmlns:p14="http://schemas.microsoft.com/office/powerpoint/2010/main" val="104860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Repressive Capacity of Authorities</a:t>
            </a:r>
            <a:endParaRPr lang="en-US" dirty="0"/>
          </a:p>
        </p:txBody>
      </p:sp>
      <p:sp>
        <p:nvSpPr>
          <p:cNvPr id="3" name="Content Placeholder 2"/>
          <p:cNvSpPr>
            <a:spLocks noGrp="1"/>
          </p:cNvSpPr>
          <p:nvPr>
            <p:ph sz="quarter" idx="1"/>
          </p:nvPr>
        </p:nvSpPr>
        <p:spPr/>
        <p:txBody>
          <a:bodyPr/>
          <a:lstStyle/>
          <a:p>
            <a:r>
              <a:rPr lang="en-US" dirty="0" smtClean="0"/>
              <a:t>Authorities’ willingness to use repression to quell challenges</a:t>
            </a:r>
          </a:p>
          <a:p>
            <a:pPr lvl="1"/>
            <a:r>
              <a:rPr lang="en-US" dirty="0" smtClean="0"/>
              <a:t>Resorting to violence</a:t>
            </a:r>
          </a:p>
          <a:p>
            <a:pPr lvl="1"/>
            <a:r>
              <a:rPr lang="en-US" dirty="0" smtClean="0"/>
              <a:t>Arrest</a:t>
            </a:r>
          </a:p>
          <a:p>
            <a:pPr lvl="1"/>
            <a:r>
              <a:rPr lang="en-US" dirty="0"/>
              <a:t>R</a:t>
            </a:r>
            <a:r>
              <a:rPr lang="en-US" dirty="0" smtClean="0"/>
              <a:t>estricting rights/disenfranchisement</a:t>
            </a:r>
          </a:p>
          <a:p>
            <a:pPr lvl="1"/>
            <a:r>
              <a:rPr lang="en-US" dirty="0"/>
              <a:t>D</a:t>
            </a:r>
            <a:r>
              <a:rPr lang="en-US" dirty="0" smtClean="0"/>
              <a:t>iscrediting protestors</a:t>
            </a:r>
          </a:p>
          <a:p>
            <a:endParaRPr lang="en-US" dirty="0" smtClean="0"/>
          </a:p>
          <a:p>
            <a:r>
              <a:rPr lang="en-US" dirty="0" smtClean="0"/>
              <a:t>Lower repression allows for movement growth</a:t>
            </a:r>
            <a:endParaRPr lang="en-US" dirty="0"/>
          </a:p>
        </p:txBody>
      </p:sp>
    </p:spTree>
    <p:extLst>
      <p:ext uri="{BB962C8B-B14F-4D97-AF65-F5344CB8AC3E}">
        <p14:creationId xmlns:p14="http://schemas.microsoft.com/office/powerpoint/2010/main" val="60986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Repressive Capacity of Authorities</a:t>
            </a:r>
            <a:endParaRPr lang="en-US" dirty="0"/>
          </a:p>
        </p:txBody>
      </p:sp>
      <p:sp>
        <p:nvSpPr>
          <p:cNvPr id="3" name="Content Placeholder 2"/>
          <p:cNvSpPr>
            <a:spLocks noGrp="1"/>
          </p:cNvSpPr>
          <p:nvPr>
            <p:ph sz="quarter" idx="1"/>
          </p:nvPr>
        </p:nvSpPr>
        <p:spPr/>
        <p:txBody>
          <a:bodyPr/>
          <a:lstStyle/>
          <a:p>
            <a:r>
              <a:rPr lang="en-US" dirty="0"/>
              <a:t>D</a:t>
            </a:r>
            <a:r>
              <a:rPr lang="en-US" dirty="0" smtClean="0"/>
              <a:t>emocratic governments (generally) less likely to resort to violence than authoritarian systems. </a:t>
            </a:r>
          </a:p>
          <a:p>
            <a:pPr lvl="1"/>
            <a:r>
              <a:rPr lang="en-US" dirty="0" smtClean="0"/>
              <a:t>But variation within</a:t>
            </a:r>
            <a:r>
              <a:rPr lang="is-IS" dirty="0" smtClean="0"/>
              <a:t>…</a:t>
            </a:r>
            <a:endParaRPr lang="en-US" dirty="0" smtClean="0"/>
          </a:p>
          <a:p>
            <a:endParaRPr lang="en-US" dirty="0"/>
          </a:p>
          <a:p>
            <a:r>
              <a:rPr lang="en-US" dirty="0" smtClean="0"/>
              <a:t>Repression can both stifle protest and incite protest</a:t>
            </a:r>
            <a:endParaRPr lang="en-US" dirty="0"/>
          </a:p>
        </p:txBody>
      </p:sp>
    </p:spTree>
    <p:extLst>
      <p:ext uri="{BB962C8B-B14F-4D97-AF65-F5344CB8AC3E}">
        <p14:creationId xmlns:p14="http://schemas.microsoft.com/office/powerpoint/2010/main" val="254777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Repressive Capacity of Authorities</a:t>
            </a:r>
          </a:p>
        </p:txBody>
      </p:sp>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pic>
        <p:nvPicPr>
          <p:cNvPr id="9" name="Picture 8" descr="black panther par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278" y="2546880"/>
            <a:ext cx="2581590" cy="2660396"/>
          </a:xfrm>
          <a:prstGeom prst="rect">
            <a:avLst/>
          </a:prstGeom>
        </p:spPr>
      </p:pic>
      <p:pic>
        <p:nvPicPr>
          <p:cNvPr id="3" name="Picture 2" descr="polici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7774" y="1885858"/>
            <a:ext cx="3302281" cy="1857533"/>
          </a:xfrm>
          <a:prstGeom prst="rect">
            <a:avLst/>
          </a:prstGeom>
        </p:spPr>
      </p:pic>
      <p:pic>
        <p:nvPicPr>
          <p:cNvPr id="4" name="Picture 3" descr="policing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773" y="4010584"/>
            <a:ext cx="3302281" cy="2476711"/>
          </a:xfrm>
          <a:prstGeom prst="rect">
            <a:avLst/>
          </a:prstGeom>
        </p:spPr>
      </p:pic>
    </p:spTree>
    <p:extLst>
      <p:ext uri="{BB962C8B-B14F-4D97-AF65-F5344CB8AC3E}">
        <p14:creationId xmlns:p14="http://schemas.microsoft.com/office/powerpoint/2010/main" val="251166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Repressive Capacity of Authorities</a:t>
            </a:r>
          </a:p>
        </p:txBody>
      </p:sp>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pic>
        <p:nvPicPr>
          <p:cNvPr id="6" name="Picture 5" descr="gar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58" y="1680462"/>
            <a:ext cx="1819633" cy="2735076"/>
          </a:xfrm>
          <a:prstGeom prst="rect">
            <a:avLst/>
          </a:prstGeom>
        </p:spPr>
      </p:pic>
      <p:pic>
        <p:nvPicPr>
          <p:cNvPr id="8" name="Picture 7" descr="charleskinse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282" y="4571383"/>
            <a:ext cx="2806185" cy="2106510"/>
          </a:xfrm>
          <a:prstGeom prst="rect">
            <a:avLst/>
          </a:prstGeom>
        </p:spPr>
      </p:pic>
      <p:pic>
        <p:nvPicPr>
          <p:cNvPr id="10" name="Picture 9" descr="castille 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0293" y="2170644"/>
            <a:ext cx="1740786" cy="1754712"/>
          </a:xfrm>
          <a:prstGeom prst="rect">
            <a:avLst/>
          </a:prstGeom>
        </p:spPr>
      </p:pic>
      <p:pic>
        <p:nvPicPr>
          <p:cNvPr id="11" name="Picture 10" descr="blmpolic.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9600" y="2706548"/>
            <a:ext cx="3514206" cy="2273493"/>
          </a:xfrm>
          <a:prstGeom prst="rect">
            <a:avLst/>
          </a:prstGeom>
        </p:spPr>
      </p:pic>
    </p:spTree>
    <p:extLst>
      <p:ext uri="{BB962C8B-B14F-4D97-AF65-F5344CB8AC3E}">
        <p14:creationId xmlns:p14="http://schemas.microsoft.com/office/powerpoint/2010/main" val="4246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Repression in Other Forms</a:t>
            </a:r>
            <a:endParaRPr lang="en-US" dirty="0"/>
          </a:p>
        </p:txBody>
      </p:sp>
      <p:sp>
        <p:nvSpPr>
          <p:cNvPr id="3" name="Content Placeholder 2"/>
          <p:cNvSpPr>
            <a:spLocks noGrp="1"/>
          </p:cNvSpPr>
          <p:nvPr>
            <p:ph sz="quarter" idx="1"/>
          </p:nvPr>
        </p:nvSpPr>
        <p:spPr/>
        <p:txBody>
          <a:bodyPr/>
          <a:lstStyle/>
          <a:p>
            <a:r>
              <a:rPr lang="en-US" dirty="0" smtClean="0"/>
              <a:t>Repression from </a:t>
            </a:r>
            <a:r>
              <a:rPr lang="en-US" dirty="0" err="1" smtClean="0"/>
              <a:t>countermovements</a:t>
            </a:r>
            <a:endParaRPr lang="en-US" dirty="0" smtClean="0"/>
          </a:p>
          <a:p>
            <a:endParaRPr lang="en-US" dirty="0"/>
          </a:p>
          <a:p>
            <a:r>
              <a:rPr lang="en-US" dirty="0" smtClean="0"/>
              <a:t>“Hard” versus “soft” repression</a:t>
            </a:r>
            <a:endParaRPr lang="en-US" dirty="0"/>
          </a:p>
        </p:txBody>
      </p:sp>
    </p:spTree>
    <p:extLst>
      <p:ext uri="{BB962C8B-B14F-4D97-AF65-F5344CB8AC3E}">
        <p14:creationId xmlns:p14="http://schemas.microsoft.com/office/powerpoint/2010/main" val="8585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Political Opportunity</a:t>
            </a:r>
            <a:endParaRPr lang="en-US" dirty="0"/>
          </a:p>
        </p:txBody>
      </p:sp>
      <p:sp>
        <p:nvSpPr>
          <p:cNvPr id="3" name="Content Placeholder 2"/>
          <p:cNvSpPr>
            <a:spLocks noGrp="1"/>
          </p:cNvSpPr>
          <p:nvPr>
            <p:ph sz="quarter" idx="1"/>
          </p:nvPr>
        </p:nvSpPr>
        <p:spPr/>
        <p:txBody>
          <a:bodyPr/>
          <a:lstStyle/>
          <a:p>
            <a:r>
              <a:rPr lang="en-US" dirty="0" smtClean="0"/>
              <a:t>Signals of political opportunity can’t be ignored, but interpreted</a:t>
            </a:r>
          </a:p>
          <a:p>
            <a:endParaRPr lang="en-US" dirty="0"/>
          </a:p>
        </p:txBody>
      </p:sp>
    </p:spTree>
    <p:extLst>
      <p:ext uri="{BB962C8B-B14F-4D97-AF65-F5344CB8AC3E}">
        <p14:creationId xmlns:p14="http://schemas.microsoft.com/office/powerpoint/2010/main" val="346255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Opportunities include…</a:t>
            </a:r>
            <a:endParaRPr lang="en-US" dirty="0"/>
          </a:p>
        </p:txBody>
      </p:sp>
      <p:sp>
        <p:nvSpPr>
          <p:cNvPr id="3" name="Content Placeholder 2"/>
          <p:cNvSpPr>
            <a:spLocks noGrp="1"/>
          </p:cNvSpPr>
          <p:nvPr>
            <p:ph sz="quarter" idx="1"/>
          </p:nvPr>
        </p:nvSpPr>
        <p:spPr/>
        <p:txBody>
          <a:bodyPr/>
          <a:lstStyle/>
          <a:p>
            <a:r>
              <a:rPr lang="en-US" dirty="0" smtClean="0"/>
              <a:t>Freedom to express ones grievances publicly and to relevant authorities</a:t>
            </a:r>
          </a:p>
          <a:p>
            <a:endParaRPr lang="en-US" dirty="0" smtClean="0"/>
          </a:p>
          <a:p>
            <a:r>
              <a:rPr lang="en-US" dirty="0" smtClean="0"/>
              <a:t>Access to sufficient resources to organize a campaign to address grievances</a:t>
            </a:r>
          </a:p>
          <a:p>
            <a:endParaRPr lang="en-US" dirty="0" smtClean="0"/>
          </a:p>
          <a:p>
            <a:r>
              <a:rPr lang="en-US" dirty="0" smtClean="0"/>
              <a:t>Safe spaces where aggrieved can associate in absence of watchful eyes of targets or government officials</a:t>
            </a:r>
            <a:endParaRPr lang="en-US" dirty="0"/>
          </a:p>
        </p:txBody>
      </p:sp>
    </p:spTree>
    <p:extLst>
      <p:ext uri="{BB962C8B-B14F-4D97-AF65-F5344CB8AC3E}">
        <p14:creationId xmlns:p14="http://schemas.microsoft.com/office/powerpoint/2010/main" val="207655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sum, opportunities affect…</a:t>
            </a:r>
            <a:endParaRPr lang="en-US" dirty="0"/>
          </a:p>
        </p:txBody>
      </p:sp>
      <p:sp>
        <p:nvSpPr>
          <p:cNvPr id="3" name="Content Placeholder 2"/>
          <p:cNvSpPr>
            <a:spLocks noGrp="1"/>
          </p:cNvSpPr>
          <p:nvPr>
            <p:ph sz="quarter" idx="1"/>
          </p:nvPr>
        </p:nvSpPr>
        <p:spPr/>
        <p:txBody>
          <a:bodyPr/>
          <a:lstStyle/>
          <a:p>
            <a:r>
              <a:rPr lang="en-US" dirty="0" smtClean="0"/>
              <a:t>The likelihood of your movement getting things done</a:t>
            </a:r>
          </a:p>
          <a:p>
            <a:pPr lvl="1"/>
            <a:r>
              <a:rPr lang="en-US" dirty="0" smtClean="0"/>
              <a:t>Engaging in action, reaching your goals</a:t>
            </a:r>
            <a:endParaRPr lang="en-US" dirty="0"/>
          </a:p>
        </p:txBody>
      </p:sp>
    </p:spTree>
    <p:extLst>
      <p:ext uri="{BB962C8B-B14F-4D97-AF65-F5344CB8AC3E}">
        <p14:creationId xmlns:p14="http://schemas.microsoft.com/office/powerpoint/2010/main" val="126258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Contextual Conditions that Foster Mobilization</a:t>
            </a:r>
            <a:endParaRPr lang="en-US" dirty="0"/>
          </a:p>
        </p:txBody>
      </p:sp>
      <p:sp>
        <p:nvSpPr>
          <p:cNvPr id="3" name="Content Placeholder 2"/>
          <p:cNvSpPr>
            <a:spLocks noGrp="1"/>
          </p:cNvSpPr>
          <p:nvPr>
            <p:ph sz="quarter" idx="1"/>
          </p:nvPr>
        </p:nvSpPr>
        <p:spPr/>
        <p:txBody>
          <a:bodyPr/>
          <a:lstStyle/>
          <a:p>
            <a:r>
              <a:rPr lang="en-US" dirty="0" smtClean="0"/>
              <a:t>Political opportunity:</a:t>
            </a:r>
          </a:p>
          <a:p>
            <a:pPr lvl="1"/>
            <a:r>
              <a:rPr lang="en-US" dirty="0" smtClean="0"/>
              <a:t>Opening and closing of windows of opportunity</a:t>
            </a:r>
          </a:p>
          <a:p>
            <a:pPr lvl="1"/>
            <a:r>
              <a:rPr lang="en-US" dirty="0" smtClean="0"/>
              <a:t>Presence/absence of external control over actions</a:t>
            </a:r>
          </a:p>
          <a:p>
            <a:endParaRPr lang="en-US" dirty="0" smtClean="0"/>
          </a:p>
        </p:txBody>
      </p:sp>
    </p:spTree>
    <p:extLst>
      <p:ext uri="{BB962C8B-B14F-4D97-AF65-F5344CB8AC3E}">
        <p14:creationId xmlns:p14="http://schemas.microsoft.com/office/powerpoint/2010/main" val="7561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Political Opportunity</a:t>
            </a:r>
            <a:endParaRPr lang="en-US" dirty="0"/>
          </a:p>
        </p:txBody>
      </p:sp>
      <p:sp>
        <p:nvSpPr>
          <p:cNvPr id="3" name="Content Placeholder 2"/>
          <p:cNvSpPr>
            <a:spLocks noGrp="1"/>
          </p:cNvSpPr>
          <p:nvPr>
            <p:ph sz="quarter" idx="1"/>
          </p:nvPr>
        </p:nvSpPr>
        <p:spPr/>
        <p:txBody>
          <a:bodyPr>
            <a:normAutofit/>
          </a:bodyPr>
          <a:lstStyle/>
          <a:p>
            <a:r>
              <a:rPr lang="en-US" dirty="0" smtClean="0"/>
              <a:t>Freedom for collectivities to express their grievances publicly and through various channels of communication</a:t>
            </a:r>
          </a:p>
          <a:p>
            <a:pPr lvl="1"/>
            <a:r>
              <a:rPr lang="en-US" dirty="0" smtClean="0"/>
              <a:t>Public spaces, parks, universities</a:t>
            </a:r>
          </a:p>
          <a:p>
            <a:pPr lvl="1"/>
            <a:r>
              <a:rPr lang="en-US" dirty="0" smtClean="0"/>
              <a:t>Media, internet</a:t>
            </a:r>
          </a:p>
          <a:p>
            <a:endParaRPr lang="en-US" dirty="0"/>
          </a:p>
          <a:p>
            <a:r>
              <a:rPr lang="en-US" dirty="0" smtClean="0"/>
              <a:t>Depends on the degree of openness/accessibility of political system</a:t>
            </a:r>
          </a:p>
          <a:p>
            <a:pPr lvl="1"/>
            <a:r>
              <a:rPr lang="en-US" dirty="0" smtClean="0"/>
              <a:t>Their receptivity to organized challengers (social movements)</a:t>
            </a:r>
            <a:endParaRPr lang="en-US" dirty="0"/>
          </a:p>
        </p:txBody>
      </p:sp>
    </p:spTree>
    <p:extLst>
      <p:ext uri="{BB962C8B-B14F-4D97-AF65-F5344CB8AC3E}">
        <p14:creationId xmlns:p14="http://schemas.microsoft.com/office/powerpoint/2010/main" val="162340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Recognizing Political Opportunities</a:t>
            </a:r>
            <a:endParaRPr lang="en-US" dirty="0"/>
          </a:p>
        </p:txBody>
      </p:sp>
      <p:sp>
        <p:nvSpPr>
          <p:cNvPr id="3" name="Content Placeholder 2"/>
          <p:cNvSpPr>
            <a:spLocks noGrp="1"/>
          </p:cNvSpPr>
          <p:nvPr>
            <p:ph sz="quarter" idx="1"/>
          </p:nvPr>
        </p:nvSpPr>
        <p:spPr/>
        <p:txBody>
          <a:bodyPr/>
          <a:lstStyle/>
          <a:p>
            <a:r>
              <a:rPr lang="en-US" dirty="0" smtClean="0"/>
              <a:t>Variability in ability to challenge a political system</a:t>
            </a:r>
          </a:p>
          <a:p>
            <a:endParaRPr lang="en-US" dirty="0"/>
          </a:p>
          <a:p>
            <a:r>
              <a:rPr lang="en-US" dirty="0" smtClean="0"/>
              <a:t>Aspects of </a:t>
            </a:r>
            <a:r>
              <a:rPr lang="en-US" dirty="0"/>
              <a:t>p</a:t>
            </a:r>
            <a:r>
              <a:rPr lang="en-US" dirty="0" smtClean="0"/>
              <a:t>olitical system signal its receptivity to challenges</a:t>
            </a:r>
          </a:p>
          <a:p>
            <a:endParaRPr lang="en-US" dirty="0" smtClean="0"/>
          </a:p>
        </p:txBody>
      </p:sp>
    </p:spTree>
    <p:extLst>
      <p:ext uri="{BB962C8B-B14F-4D97-AF65-F5344CB8AC3E}">
        <p14:creationId xmlns:p14="http://schemas.microsoft.com/office/powerpoint/2010/main" val="13907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System Accessibility</a:t>
            </a:r>
            <a:endParaRPr lang="en-US" dirty="0"/>
          </a:p>
        </p:txBody>
      </p:sp>
      <p:sp>
        <p:nvSpPr>
          <p:cNvPr id="3" name="Content Placeholder 2"/>
          <p:cNvSpPr>
            <a:spLocks noGrp="1"/>
          </p:cNvSpPr>
          <p:nvPr>
            <p:ph sz="quarter" idx="1"/>
          </p:nvPr>
        </p:nvSpPr>
        <p:spPr/>
        <p:txBody>
          <a:bodyPr>
            <a:normAutofit/>
          </a:bodyPr>
          <a:lstStyle/>
          <a:p>
            <a:r>
              <a:rPr lang="en-US" dirty="0" smtClean="0"/>
              <a:t>Variation in degree to which groups are able to access power and influence the political system and its institutions</a:t>
            </a:r>
          </a:p>
          <a:p>
            <a:endParaRPr lang="en-US" dirty="0" smtClean="0"/>
          </a:p>
          <a:p>
            <a:pPr lvl="1"/>
            <a:r>
              <a:rPr lang="en-US" dirty="0" smtClean="0"/>
              <a:t>Participation in decision-making structures</a:t>
            </a:r>
          </a:p>
          <a:p>
            <a:pPr lvl="1"/>
            <a:r>
              <a:rPr lang="en-US" dirty="0" smtClean="0"/>
              <a:t>Political orientation of officeholders</a:t>
            </a:r>
          </a:p>
          <a:p>
            <a:pPr lvl="1"/>
            <a:r>
              <a:rPr lang="en-US" dirty="0" smtClean="0"/>
              <a:t>Status of different groups</a:t>
            </a:r>
          </a:p>
          <a:p>
            <a:pPr lvl="1"/>
            <a:r>
              <a:rPr lang="en-US" dirty="0"/>
              <a:t>C</a:t>
            </a:r>
            <a:r>
              <a:rPr lang="en-US" dirty="0" smtClean="0"/>
              <a:t>oncentration of powers within the political system</a:t>
            </a:r>
          </a:p>
          <a:p>
            <a:endParaRPr lang="en-US" dirty="0"/>
          </a:p>
        </p:txBody>
      </p:sp>
    </p:spTree>
    <p:extLst>
      <p:ext uri="{BB962C8B-B14F-4D97-AF65-F5344CB8AC3E}">
        <p14:creationId xmlns:p14="http://schemas.microsoft.com/office/powerpoint/2010/main" val="116231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Variation in System Accessibility: The Political Opportunity Curve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914889683"/>
              </p:ext>
            </p:extLst>
          </p:nvPr>
        </p:nvGraphicFramePr>
        <p:xfrm>
          <a:off x="2136775" y="16002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73780" y="5600389"/>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Open</a:t>
            </a:r>
          </a:p>
        </p:txBody>
      </p:sp>
      <p:sp>
        <p:nvSpPr>
          <p:cNvPr id="6" name="TextBox 5"/>
          <p:cNvSpPr txBox="1"/>
          <p:nvPr/>
        </p:nvSpPr>
        <p:spPr>
          <a:xfrm>
            <a:off x="9389536" y="5600389"/>
            <a:ext cx="90063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Closed</a:t>
            </a:r>
          </a:p>
        </p:txBody>
      </p:sp>
      <p:sp>
        <p:nvSpPr>
          <p:cNvPr id="7" name="TextBox 6"/>
          <p:cNvSpPr txBox="1"/>
          <p:nvPr/>
        </p:nvSpPr>
        <p:spPr>
          <a:xfrm>
            <a:off x="2751669" y="1591733"/>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High</a:t>
            </a:r>
          </a:p>
        </p:txBody>
      </p:sp>
      <p:sp>
        <p:nvSpPr>
          <p:cNvPr id="8" name="TextBox 7"/>
          <p:cNvSpPr txBox="1"/>
          <p:nvPr/>
        </p:nvSpPr>
        <p:spPr>
          <a:xfrm>
            <a:off x="2751669" y="5383456"/>
            <a:ext cx="761999" cy="369332"/>
          </a:xfrm>
          <a:prstGeom prst="rect">
            <a:avLst/>
          </a:prstGeom>
          <a:noFill/>
        </p:spPr>
        <p:txBody>
          <a:bodyPr wrap="square" rtlCol="0">
            <a:spAutoFit/>
          </a:bodyPr>
          <a:lstStyle/>
          <a:p>
            <a:r>
              <a:rPr lang="en-US" dirty="0">
                <a:latin typeface="Helvetica Neue Light" charset="0"/>
                <a:ea typeface="Helvetica Neue Light" charset="0"/>
                <a:cs typeface="Helvetica Neue Light" charset="0"/>
              </a:rPr>
              <a:t>Low</a:t>
            </a:r>
          </a:p>
        </p:txBody>
      </p:sp>
    </p:spTree>
    <p:extLst>
      <p:ext uri="{BB962C8B-B14F-4D97-AF65-F5344CB8AC3E}">
        <p14:creationId xmlns:p14="http://schemas.microsoft.com/office/powerpoint/2010/main" val="6901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hargers2">
  <a:themeElements>
    <a:clrScheme name="chargers">
      <a:dk1>
        <a:srgbClr val="000000"/>
      </a:dk1>
      <a:lt1>
        <a:srgbClr val="FFFFFF"/>
      </a:lt1>
      <a:dk2>
        <a:srgbClr val="082551"/>
      </a:dk2>
      <a:lt2>
        <a:srgbClr val="D4D4D6"/>
      </a:lt2>
      <a:accent1>
        <a:srgbClr val="F0AD00"/>
      </a:accent1>
      <a:accent2>
        <a:srgbClr val="69C0FF"/>
      </a:accent2>
      <a:accent3>
        <a:srgbClr val="E66C7D"/>
      </a:accent3>
      <a:accent4>
        <a:srgbClr val="6BB76D"/>
      </a:accent4>
      <a:accent5>
        <a:srgbClr val="E88651"/>
      </a:accent5>
      <a:accent6>
        <a:srgbClr val="C64847"/>
      </a:accent6>
      <a:hlink>
        <a:srgbClr val="168BBA"/>
      </a:hlink>
      <a:folHlink>
        <a:srgbClr val="68000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chargers2" id="{6DBD1BB9-3822-1742-A51A-4595D71C9688}" vid="{2974C9F9-02AF-7A4D-8B70-272A2D4E38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hargers Theme Colors 1">
    <a:dk1>
      <a:srgbClr val="000000"/>
    </a:dk1>
    <a:lt1>
      <a:srgbClr val="CCCCCC"/>
    </a:lt1>
    <a:dk2>
      <a:srgbClr val="0C2340"/>
    </a:dk2>
    <a:lt2>
      <a:srgbClr val="CCCCCC"/>
    </a:lt2>
    <a:accent1>
      <a:srgbClr val="FFB81C"/>
    </a:accent1>
    <a:accent2>
      <a:srgbClr val="0072CE"/>
    </a:accent2>
    <a:accent3>
      <a:srgbClr val="999999"/>
    </a:accent3>
    <a:accent4>
      <a:srgbClr val="FFB81C"/>
    </a:accent4>
    <a:accent5>
      <a:srgbClr val="FFFFFF"/>
    </a:accent5>
    <a:accent6>
      <a:srgbClr val="666666"/>
    </a:accent6>
    <a:hlink>
      <a:srgbClr val="0072CE"/>
    </a:hlink>
    <a:folHlink>
      <a:srgbClr val="666666"/>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ppt/theme/themeOverride2.xml><?xml version="1.0" encoding="utf-8"?>
<a:themeOverride xmlns:a="http://schemas.openxmlformats.org/drawingml/2006/main">
  <a:clrScheme name="Chargers Theme Colors 1">
    <a:dk1>
      <a:srgbClr val="000000"/>
    </a:dk1>
    <a:lt1>
      <a:srgbClr val="CCCCCC"/>
    </a:lt1>
    <a:dk2>
      <a:srgbClr val="0C2340"/>
    </a:dk2>
    <a:lt2>
      <a:srgbClr val="CCCCCC"/>
    </a:lt2>
    <a:accent1>
      <a:srgbClr val="FFB81C"/>
    </a:accent1>
    <a:accent2>
      <a:srgbClr val="0072CE"/>
    </a:accent2>
    <a:accent3>
      <a:srgbClr val="999999"/>
    </a:accent3>
    <a:accent4>
      <a:srgbClr val="FFB81C"/>
    </a:accent4>
    <a:accent5>
      <a:srgbClr val="FFFFFF"/>
    </a:accent5>
    <a:accent6>
      <a:srgbClr val="666666"/>
    </a:accent6>
    <a:hlink>
      <a:srgbClr val="0072CE"/>
    </a:hlink>
    <a:folHlink>
      <a:srgbClr val="666666"/>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ppt/theme/themeOverride3.xml><?xml version="1.0" encoding="utf-8"?>
<a:themeOverride xmlns:a="http://schemas.openxmlformats.org/drawingml/2006/main">
  <a:clrScheme name="Chargers Theme Colors 1">
    <a:dk1>
      <a:srgbClr val="000000"/>
    </a:dk1>
    <a:lt1>
      <a:srgbClr val="CCCCCC"/>
    </a:lt1>
    <a:dk2>
      <a:srgbClr val="0C2340"/>
    </a:dk2>
    <a:lt2>
      <a:srgbClr val="CCCCCC"/>
    </a:lt2>
    <a:accent1>
      <a:srgbClr val="FFB81C"/>
    </a:accent1>
    <a:accent2>
      <a:srgbClr val="0072CE"/>
    </a:accent2>
    <a:accent3>
      <a:srgbClr val="999999"/>
    </a:accent3>
    <a:accent4>
      <a:srgbClr val="FFB81C"/>
    </a:accent4>
    <a:accent5>
      <a:srgbClr val="FFFFFF"/>
    </a:accent5>
    <a:accent6>
      <a:srgbClr val="666666"/>
    </a:accent6>
    <a:hlink>
      <a:srgbClr val="0072CE"/>
    </a:hlink>
    <a:folHlink>
      <a:srgbClr val="666666"/>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docProps/app.xml><?xml version="1.0" encoding="utf-8"?>
<Properties xmlns="http://schemas.openxmlformats.org/officeDocument/2006/extended-properties" xmlns:vt="http://schemas.openxmlformats.org/officeDocument/2006/docPropsVTypes">
  <Template>chargers2</Template>
  <TotalTime>2731</TotalTime>
  <Words>1285</Words>
  <Application>Microsoft Macintosh PowerPoint</Application>
  <PresentationFormat>Widescreen</PresentationFormat>
  <Paragraphs>185</Paragraphs>
  <Slides>27</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Helvetica Neue Light</vt:lpstr>
      <vt:lpstr>Myriad Pro</vt:lpstr>
      <vt:lpstr>Verdana</vt:lpstr>
      <vt:lpstr>Wingdings</vt:lpstr>
      <vt:lpstr>Wingdings 2</vt:lpstr>
      <vt:lpstr>chargers2</vt:lpstr>
      <vt:lpstr>Contextual Conditions</vt:lpstr>
      <vt:lpstr>Importance of Opportunity</vt:lpstr>
      <vt:lpstr>Opportunities include…</vt:lpstr>
      <vt:lpstr>In sum, opportunities affect…</vt:lpstr>
      <vt:lpstr>Contextual Conditions that Foster Mobilization</vt:lpstr>
      <vt:lpstr>Political Opportunity</vt:lpstr>
      <vt:lpstr>Recognizing Political Opportunities</vt:lpstr>
      <vt:lpstr>Variation in System Accessibility</vt:lpstr>
      <vt:lpstr>Variation in System Accessibility: The Political Opportunity Curve</vt:lpstr>
      <vt:lpstr>Variation in System Accessibility: The Political Opportunity Curve</vt:lpstr>
      <vt:lpstr>Variation in System Accessibility: The Political Opportunity Curve</vt:lpstr>
      <vt:lpstr>Select a social issue you’re interested in</vt:lpstr>
      <vt:lpstr>What would your movement do in…</vt:lpstr>
      <vt:lpstr>Signaling the Opportunities in Political System</vt:lpstr>
      <vt:lpstr>Changes in Patterns of Political Alignments</vt:lpstr>
      <vt:lpstr>Changes in Patterns of Political Alignments</vt:lpstr>
      <vt:lpstr>Changes in Patterns of Political Alignments</vt:lpstr>
      <vt:lpstr>Changes in Patterns of Political Alignments</vt:lpstr>
      <vt:lpstr>Changes in Patterns of Political Alignments</vt:lpstr>
      <vt:lpstr>Presence of Political Allies</vt:lpstr>
      <vt:lpstr>Presence of Political Allies</vt:lpstr>
      <vt:lpstr>Repressive Capacity of Authorities</vt:lpstr>
      <vt:lpstr>Repressive Capacity of Authorities</vt:lpstr>
      <vt:lpstr>Repressive Capacity of Authorities</vt:lpstr>
      <vt:lpstr>Repressive Capacity of Authorities</vt:lpstr>
      <vt:lpstr>Repression in Other Forms</vt:lpstr>
      <vt:lpstr>Reading Political Opportunity</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Conditions</dc:title>
  <dc:creator>Burrel Vann</dc:creator>
  <cp:lastModifiedBy>Vann, Burrel</cp:lastModifiedBy>
  <cp:revision>54</cp:revision>
  <dcterms:created xsi:type="dcterms:W3CDTF">2016-08-16T00:52:28Z</dcterms:created>
  <dcterms:modified xsi:type="dcterms:W3CDTF">2017-09-06T19:31:10Z</dcterms:modified>
</cp:coreProperties>
</file>